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sldIdLst>
    <p:sldId id="256" r:id="rId2"/>
    <p:sldId id="257" r:id="rId3"/>
    <p:sldId id="259"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1" r:id="rId24"/>
    <p:sldId id="282" r:id="rId25"/>
    <p:sldId id="283" r:id="rId26"/>
    <p:sldId id="284" r:id="rId27"/>
    <p:sldId id="286" r:id="rId28"/>
    <p:sldId id="280"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91"/>
    <p:restoredTop sz="94609"/>
  </p:normalViewPr>
  <p:slideViewPr>
    <p:cSldViewPr snapToGrid="0" snapToObjects="1">
      <p:cViewPr varScale="1">
        <p:scale>
          <a:sx n="122" d="100"/>
          <a:sy n="122" d="100"/>
        </p:scale>
        <p:origin x="28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F5440A-EA4A-C448-BD4B-4B0592B3E227}" type="doc">
      <dgm:prSet loTypeId="urn:microsoft.com/office/officeart/2005/8/layout/vList3" loCatId="list" qsTypeId="urn:microsoft.com/office/officeart/2005/8/quickstyle/simple5" qsCatId="simple" csTypeId="urn:microsoft.com/office/officeart/2005/8/colors/accent1_2" csCatId="accent1" phldr="1"/>
      <dgm:spPr/>
      <dgm:t>
        <a:bodyPr/>
        <a:lstStyle/>
        <a:p>
          <a:endParaRPr lang="fr-FR"/>
        </a:p>
      </dgm:t>
    </dgm:pt>
    <dgm:pt modelId="{21F829C1-9023-594F-9FE3-3F0B0F2C31AD}">
      <dgm:prSet custT="1"/>
      <dgm:spPr/>
      <dgm:t>
        <a:bodyPr/>
        <a:lstStyle/>
        <a:p>
          <a:pPr rtl="0"/>
          <a:r>
            <a:rPr lang="fr-FR" sz="3200" b="1" u="sng" dirty="0" smtClean="0"/>
            <a:t>O</a:t>
          </a:r>
          <a:r>
            <a:rPr lang="fr-FR" sz="2200" dirty="0" smtClean="0"/>
            <a:t>bservation</a:t>
          </a:r>
        </a:p>
      </dgm:t>
    </dgm:pt>
    <dgm:pt modelId="{094F97A7-EA96-FF4A-B4A7-A656C003C6FA}" type="parTrans" cxnId="{2C0B32A2-EC5E-2348-A743-338EF2859D30}">
      <dgm:prSet/>
      <dgm:spPr/>
      <dgm:t>
        <a:bodyPr/>
        <a:lstStyle/>
        <a:p>
          <a:endParaRPr lang="fr-FR"/>
        </a:p>
      </dgm:t>
    </dgm:pt>
    <dgm:pt modelId="{C33AB416-BCBF-E647-B561-7C76211DB514}" type="sibTrans" cxnId="{2C0B32A2-EC5E-2348-A743-338EF2859D30}">
      <dgm:prSet/>
      <dgm:spPr/>
      <dgm:t>
        <a:bodyPr/>
        <a:lstStyle/>
        <a:p>
          <a:endParaRPr lang="fr-FR"/>
        </a:p>
      </dgm:t>
    </dgm:pt>
    <dgm:pt modelId="{02073D8B-BF14-D64E-A478-3A7FB1EA7AD2}">
      <dgm:prSet custT="1"/>
      <dgm:spPr/>
      <dgm:t>
        <a:bodyPr/>
        <a:lstStyle/>
        <a:p>
          <a:pPr rtl="0"/>
          <a:r>
            <a:rPr lang="fr-FR" sz="3200" b="1" u="sng" dirty="0" smtClean="0"/>
            <a:t>R</a:t>
          </a:r>
          <a:r>
            <a:rPr lang="fr-FR" sz="2200" dirty="0" smtClean="0"/>
            <a:t>emplacement</a:t>
          </a:r>
          <a:endParaRPr lang="fr-FR" sz="2200" dirty="0"/>
        </a:p>
      </dgm:t>
    </dgm:pt>
    <dgm:pt modelId="{3ED8E2E2-FBAB-1647-A042-A82C3FB9649F}" type="parTrans" cxnId="{CD0B19A6-D51D-7F43-B873-D7EBC79E0AB4}">
      <dgm:prSet/>
      <dgm:spPr/>
      <dgm:t>
        <a:bodyPr/>
        <a:lstStyle/>
        <a:p>
          <a:endParaRPr lang="fr-FR"/>
        </a:p>
      </dgm:t>
    </dgm:pt>
    <dgm:pt modelId="{3E13FDD0-DCD9-2549-949A-FFEC1731D52F}" type="sibTrans" cxnId="{CD0B19A6-D51D-7F43-B873-D7EBC79E0AB4}">
      <dgm:prSet/>
      <dgm:spPr/>
      <dgm:t>
        <a:bodyPr/>
        <a:lstStyle/>
        <a:p>
          <a:endParaRPr lang="fr-FR"/>
        </a:p>
      </dgm:t>
    </dgm:pt>
    <dgm:pt modelId="{22D53170-FC97-1C43-BFCA-D0D2931C4E64}">
      <dgm:prSet custT="1"/>
      <dgm:spPr/>
      <dgm:t>
        <a:bodyPr/>
        <a:lstStyle/>
        <a:p>
          <a:pPr rtl="0"/>
          <a:r>
            <a:rPr lang="fr-FR" sz="3200" b="1" u="sng" dirty="0" smtClean="0"/>
            <a:t>N</a:t>
          </a:r>
          <a:r>
            <a:rPr lang="fr-FR" sz="2200" dirty="0" smtClean="0"/>
            <a:t>égation</a:t>
          </a:r>
          <a:endParaRPr lang="fr-FR" sz="2200" dirty="0"/>
        </a:p>
      </dgm:t>
    </dgm:pt>
    <dgm:pt modelId="{86E02B6B-26A9-FB4E-9D39-7D750327CC75}" type="parTrans" cxnId="{5332A809-4273-5D4C-868A-7D2743DF77D5}">
      <dgm:prSet/>
      <dgm:spPr/>
      <dgm:t>
        <a:bodyPr/>
        <a:lstStyle/>
        <a:p>
          <a:endParaRPr lang="fr-FR"/>
        </a:p>
      </dgm:t>
    </dgm:pt>
    <dgm:pt modelId="{6A6E78A4-EA35-F24E-B574-26D982969E73}" type="sibTrans" cxnId="{5332A809-4273-5D4C-868A-7D2743DF77D5}">
      <dgm:prSet/>
      <dgm:spPr/>
      <dgm:t>
        <a:bodyPr/>
        <a:lstStyle/>
        <a:p>
          <a:endParaRPr lang="fr-FR"/>
        </a:p>
      </dgm:t>
    </dgm:pt>
    <dgm:pt modelId="{496BFE21-12F9-ED4A-A57F-B55EF3D078CE}">
      <dgm:prSet custT="1"/>
      <dgm:spPr/>
      <dgm:t>
        <a:bodyPr/>
        <a:lstStyle/>
        <a:p>
          <a:pPr rtl="0"/>
          <a:r>
            <a:rPr lang="fr-FR" sz="3200" b="1" u="sng" dirty="0" smtClean="0"/>
            <a:t>I</a:t>
          </a:r>
          <a:r>
            <a:rPr lang="fr-FR" sz="2200" dirty="0" smtClean="0"/>
            <a:t>nsertion</a:t>
          </a:r>
          <a:endParaRPr lang="fr-FR" sz="2200" dirty="0"/>
        </a:p>
      </dgm:t>
    </dgm:pt>
    <dgm:pt modelId="{47C5780E-EE50-4748-81C0-2FC43A0969DF}" type="parTrans" cxnId="{50649941-C4FB-F441-880D-97D9695541CC}">
      <dgm:prSet/>
      <dgm:spPr/>
      <dgm:t>
        <a:bodyPr/>
        <a:lstStyle/>
        <a:p>
          <a:endParaRPr lang="fr-FR"/>
        </a:p>
      </dgm:t>
    </dgm:pt>
    <dgm:pt modelId="{613AA302-DAEC-FD47-ACA0-47E36DB01726}" type="sibTrans" cxnId="{50649941-C4FB-F441-880D-97D9695541CC}">
      <dgm:prSet/>
      <dgm:spPr/>
      <dgm:t>
        <a:bodyPr/>
        <a:lstStyle/>
        <a:p>
          <a:endParaRPr lang="fr-FR"/>
        </a:p>
      </dgm:t>
    </dgm:pt>
    <dgm:pt modelId="{C48BCB36-576F-5B4D-9D48-767326395638}">
      <dgm:prSet/>
      <dgm:spPr/>
      <dgm:t>
        <a:bodyPr/>
        <a:lstStyle/>
        <a:p>
          <a:r>
            <a:rPr lang="fr-FR" sz="1700" dirty="0" smtClean="0"/>
            <a:t>On encadre le verbe par : </a:t>
          </a:r>
          <a:r>
            <a:rPr lang="fr-FR" sz="1700" b="1" dirty="0" smtClean="0"/>
            <a:t>ne</a:t>
          </a:r>
          <a:r>
            <a:rPr lang="fr-FR" sz="1700" dirty="0" smtClean="0"/>
            <a:t> [verbe] </a:t>
          </a:r>
          <a:r>
            <a:rPr lang="fr-FR" sz="1700" b="1" dirty="0" smtClean="0"/>
            <a:t>pas ex : l’homme </a:t>
          </a:r>
          <a:r>
            <a:rPr lang="fr-FR" sz="1700" b="1" u="sng" dirty="0" smtClean="0"/>
            <a:t>ne</a:t>
          </a:r>
          <a:r>
            <a:rPr lang="fr-FR" sz="1700" b="1" dirty="0" smtClean="0"/>
            <a:t> marche </a:t>
          </a:r>
          <a:r>
            <a:rPr lang="fr-FR" sz="1700" b="1" u="sng" dirty="0" smtClean="0"/>
            <a:t>pas</a:t>
          </a:r>
          <a:r>
            <a:rPr lang="fr-FR" sz="1700" b="1" dirty="0" smtClean="0"/>
            <a:t>. </a:t>
          </a:r>
          <a:r>
            <a:rPr lang="fr-FR" sz="1700" b="0" dirty="0" smtClean="0"/>
            <a:t>La partie encadrée est le verbe conjugué.</a:t>
          </a:r>
          <a:endParaRPr lang="fr-FR" sz="1700" b="0" dirty="0"/>
        </a:p>
      </dgm:t>
    </dgm:pt>
    <dgm:pt modelId="{858176EA-F690-7C4A-AD34-7EA6570D62C3}" type="parTrans" cxnId="{57AD6F23-4C66-274A-A2BE-ECD6F960DFD6}">
      <dgm:prSet/>
      <dgm:spPr/>
      <dgm:t>
        <a:bodyPr/>
        <a:lstStyle/>
        <a:p>
          <a:endParaRPr lang="fr-FR"/>
        </a:p>
      </dgm:t>
    </dgm:pt>
    <dgm:pt modelId="{21B3ABEB-3539-8B43-8225-4E9B94CA231A}" type="sibTrans" cxnId="{57AD6F23-4C66-274A-A2BE-ECD6F960DFD6}">
      <dgm:prSet/>
      <dgm:spPr/>
      <dgm:t>
        <a:bodyPr/>
        <a:lstStyle/>
        <a:p>
          <a:endParaRPr lang="fr-FR"/>
        </a:p>
      </dgm:t>
    </dgm:pt>
    <dgm:pt modelId="{3F1B511E-944E-7A45-9CF0-8D1210380DB5}">
      <dgm:prSet/>
      <dgm:spPr/>
      <dgm:t>
        <a:bodyPr/>
        <a:lstStyle/>
        <a:p>
          <a:pPr rtl="0"/>
          <a:r>
            <a:rPr lang="fr-FR" sz="1700" dirty="0" smtClean="0"/>
            <a:t>On relève les terminaisons remarquables : -ait, -ions, -</a:t>
          </a:r>
          <a:r>
            <a:rPr lang="fr-FR" sz="1700" dirty="0" err="1" smtClean="0"/>
            <a:t>âtes</a:t>
          </a:r>
          <a:r>
            <a:rPr lang="fr-FR" sz="1700" dirty="0" smtClean="0"/>
            <a:t>, etc.</a:t>
          </a:r>
        </a:p>
      </dgm:t>
    </dgm:pt>
    <dgm:pt modelId="{91AF9DE2-DA22-BE4A-B014-A0B53B495578}" type="parTrans" cxnId="{E88C5585-543F-C341-9DD4-05451E392D60}">
      <dgm:prSet/>
      <dgm:spPr/>
      <dgm:t>
        <a:bodyPr/>
        <a:lstStyle/>
        <a:p>
          <a:endParaRPr lang="fr-FR"/>
        </a:p>
      </dgm:t>
    </dgm:pt>
    <dgm:pt modelId="{653731D8-BD01-6B43-BB23-CF3601414789}" type="sibTrans" cxnId="{E88C5585-543F-C341-9DD4-05451E392D60}">
      <dgm:prSet/>
      <dgm:spPr/>
      <dgm:t>
        <a:bodyPr/>
        <a:lstStyle/>
        <a:p>
          <a:endParaRPr lang="fr-FR"/>
        </a:p>
      </dgm:t>
    </dgm:pt>
    <dgm:pt modelId="{A13A40AC-04AE-834A-A9DF-08317F7B6C71}">
      <dgm:prSet/>
      <dgm:spPr/>
      <dgm:t>
        <a:bodyPr/>
        <a:lstStyle/>
        <a:p>
          <a:pPr rtl="0"/>
          <a:r>
            <a:rPr lang="fr-FR" sz="1700" dirty="0" smtClean="0"/>
            <a:t>S'il y a pronoms personnels sujets (je, tu...), on les remplace par un autre, pour entraîner la modification du verbe.</a:t>
          </a:r>
          <a:endParaRPr lang="fr-FR" sz="1700" dirty="0"/>
        </a:p>
      </dgm:t>
    </dgm:pt>
    <dgm:pt modelId="{5DDBDF2F-AA56-4444-A2BA-6A7AD85F8F83}" type="parTrans" cxnId="{B9A0A8DD-0454-6B4A-9932-3ADC3851FDC9}">
      <dgm:prSet/>
      <dgm:spPr/>
      <dgm:t>
        <a:bodyPr/>
        <a:lstStyle/>
        <a:p>
          <a:endParaRPr lang="fr-FR"/>
        </a:p>
      </dgm:t>
    </dgm:pt>
    <dgm:pt modelId="{A7E1C9B1-7385-A746-8825-F6F27C3D18E5}" type="sibTrans" cxnId="{B9A0A8DD-0454-6B4A-9932-3ADC3851FDC9}">
      <dgm:prSet/>
      <dgm:spPr/>
      <dgm:t>
        <a:bodyPr/>
        <a:lstStyle/>
        <a:p>
          <a:endParaRPr lang="fr-FR"/>
        </a:p>
      </dgm:t>
    </dgm:pt>
    <dgm:pt modelId="{553BEB10-DC32-594C-84B3-041A72530CAD}">
      <dgm:prSet/>
      <dgm:spPr/>
      <dgm:t>
        <a:bodyPr/>
        <a:lstStyle/>
        <a:p>
          <a:pPr rtl="0"/>
          <a:r>
            <a:rPr lang="fr-FR" sz="1700" dirty="0" smtClean="0"/>
            <a:t>On insère "demain, hier ou aujourd'hui" devant la phrase et on observe ce qui change. Très intéressant pour le test des participes présents.</a:t>
          </a:r>
          <a:endParaRPr lang="fr-FR" sz="1700" dirty="0"/>
        </a:p>
      </dgm:t>
    </dgm:pt>
    <dgm:pt modelId="{CCDE5566-15FE-2943-B174-EAED308845C9}" type="parTrans" cxnId="{FCF30424-90D2-F149-B727-E765557EEB25}">
      <dgm:prSet/>
      <dgm:spPr/>
      <dgm:t>
        <a:bodyPr/>
        <a:lstStyle/>
        <a:p>
          <a:endParaRPr lang="fr-FR"/>
        </a:p>
      </dgm:t>
    </dgm:pt>
    <dgm:pt modelId="{73F59155-1FD0-D64E-B0CD-DE3679E0C6A3}" type="sibTrans" cxnId="{FCF30424-90D2-F149-B727-E765557EEB25}">
      <dgm:prSet/>
      <dgm:spPr/>
      <dgm:t>
        <a:bodyPr/>
        <a:lstStyle/>
        <a:p>
          <a:endParaRPr lang="fr-FR"/>
        </a:p>
      </dgm:t>
    </dgm:pt>
    <dgm:pt modelId="{21C1CA6A-D55A-FE48-883B-6DC190AB481F}" type="pres">
      <dgm:prSet presAssocID="{0DF5440A-EA4A-C448-BD4B-4B0592B3E227}" presName="linearFlow" presStyleCnt="0">
        <dgm:presLayoutVars>
          <dgm:dir/>
          <dgm:resizeHandles val="exact"/>
        </dgm:presLayoutVars>
      </dgm:prSet>
      <dgm:spPr/>
      <dgm:t>
        <a:bodyPr/>
        <a:lstStyle/>
        <a:p>
          <a:endParaRPr lang="fr-FR"/>
        </a:p>
      </dgm:t>
    </dgm:pt>
    <dgm:pt modelId="{3E306E0E-698C-EE42-B7DC-B4D6E17B9C9A}" type="pres">
      <dgm:prSet presAssocID="{21F829C1-9023-594F-9FE3-3F0B0F2C31AD}" presName="composite" presStyleCnt="0"/>
      <dgm:spPr/>
    </dgm:pt>
    <dgm:pt modelId="{5E422508-93B4-5849-8D05-CA7F7215C0F7}" type="pres">
      <dgm:prSet presAssocID="{21F829C1-9023-594F-9FE3-3F0B0F2C31AD}" presName="imgShp" presStyleLbl="fgImgPlace1" presStyleIdx="0" presStyleCnt="4"/>
      <dgm:spPr/>
    </dgm:pt>
    <dgm:pt modelId="{C87EE441-4DDE-5C40-B8D9-1D80F50E4BDA}" type="pres">
      <dgm:prSet presAssocID="{21F829C1-9023-594F-9FE3-3F0B0F2C31AD}" presName="txShp" presStyleLbl="node1" presStyleIdx="0" presStyleCnt="4">
        <dgm:presLayoutVars>
          <dgm:bulletEnabled val="1"/>
        </dgm:presLayoutVars>
      </dgm:prSet>
      <dgm:spPr/>
      <dgm:t>
        <a:bodyPr/>
        <a:lstStyle/>
        <a:p>
          <a:endParaRPr lang="fr-FR"/>
        </a:p>
      </dgm:t>
    </dgm:pt>
    <dgm:pt modelId="{508CB786-95C5-3E4A-BCCD-21957F4B6F71}" type="pres">
      <dgm:prSet presAssocID="{C33AB416-BCBF-E647-B561-7C76211DB514}" presName="spacing" presStyleCnt="0"/>
      <dgm:spPr/>
    </dgm:pt>
    <dgm:pt modelId="{BAA7EC21-24CA-5042-A85F-BE546CE3A051}" type="pres">
      <dgm:prSet presAssocID="{02073D8B-BF14-D64E-A478-3A7FB1EA7AD2}" presName="composite" presStyleCnt="0"/>
      <dgm:spPr/>
    </dgm:pt>
    <dgm:pt modelId="{9F127F0C-F1D6-ED46-A3A0-6E99C6D67787}" type="pres">
      <dgm:prSet presAssocID="{02073D8B-BF14-D64E-A478-3A7FB1EA7AD2}" presName="imgShp" presStyleLbl="fgImgPlace1" presStyleIdx="1" presStyleCnt="4"/>
      <dgm:spPr/>
    </dgm:pt>
    <dgm:pt modelId="{5264AD25-9AD3-174A-9B92-941693BF9009}" type="pres">
      <dgm:prSet presAssocID="{02073D8B-BF14-D64E-A478-3A7FB1EA7AD2}" presName="txShp" presStyleLbl="node1" presStyleIdx="1" presStyleCnt="4">
        <dgm:presLayoutVars>
          <dgm:bulletEnabled val="1"/>
        </dgm:presLayoutVars>
      </dgm:prSet>
      <dgm:spPr/>
      <dgm:t>
        <a:bodyPr/>
        <a:lstStyle/>
        <a:p>
          <a:endParaRPr lang="fr-FR"/>
        </a:p>
      </dgm:t>
    </dgm:pt>
    <dgm:pt modelId="{CAD46900-D415-114B-9C91-0ACB3C8DB6AF}" type="pres">
      <dgm:prSet presAssocID="{3E13FDD0-DCD9-2549-949A-FFEC1731D52F}" presName="spacing" presStyleCnt="0"/>
      <dgm:spPr/>
    </dgm:pt>
    <dgm:pt modelId="{69AB036B-6926-A24B-970C-2AF8E9E709DB}" type="pres">
      <dgm:prSet presAssocID="{22D53170-FC97-1C43-BFCA-D0D2931C4E64}" presName="composite" presStyleCnt="0"/>
      <dgm:spPr/>
    </dgm:pt>
    <dgm:pt modelId="{7F546072-F378-7B49-9352-825398905625}" type="pres">
      <dgm:prSet presAssocID="{22D53170-FC97-1C43-BFCA-D0D2931C4E64}" presName="imgShp" presStyleLbl="fgImgPlace1" presStyleIdx="2" presStyleCnt="4"/>
      <dgm:spPr/>
    </dgm:pt>
    <dgm:pt modelId="{5766D5A6-1BEE-754A-AA13-3E435AA2C0B4}" type="pres">
      <dgm:prSet presAssocID="{22D53170-FC97-1C43-BFCA-D0D2931C4E64}" presName="txShp" presStyleLbl="node1" presStyleIdx="2" presStyleCnt="4">
        <dgm:presLayoutVars>
          <dgm:bulletEnabled val="1"/>
        </dgm:presLayoutVars>
      </dgm:prSet>
      <dgm:spPr/>
      <dgm:t>
        <a:bodyPr/>
        <a:lstStyle/>
        <a:p>
          <a:endParaRPr lang="fr-FR"/>
        </a:p>
      </dgm:t>
    </dgm:pt>
    <dgm:pt modelId="{FA5A3194-D19C-D84C-9054-76B12D7B5E89}" type="pres">
      <dgm:prSet presAssocID="{6A6E78A4-EA35-F24E-B574-26D982969E73}" presName="spacing" presStyleCnt="0"/>
      <dgm:spPr/>
    </dgm:pt>
    <dgm:pt modelId="{CF49051A-05D2-FB49-A422-4A946359DAD9}" type="pres">
      <dgm:prSet presAssocID="{496BFE21-12F9-ED4A-A57F-B55EF3D078CE}" presName="composite" presStyleCnt="0"/>
      <dgm:spPr/>
    </dgm:pt>
    <dgm:pt modelId="{7C285090-E4EF-1F4A-A5F1-BA6668C5A1F1}" type="pres">
      <dgm:prSet presAssocID="{496BFE21-12F9-ED4A-A57F-B55EF3D078CE}" presName="imgShp" presStyleLbl="fgImgPlace1" presStyleIdx="3" presStyleCnt="4"/>
      <dgm:spPr/>
    </dgm:pt>
    <dgm:pt modelId="{70BB39EC-3C5F-E041-9DD5-78E3C65298E3}" type="pres">
      <dgm:prSet presAssocID="{496BFE21-12F9-ED4A-A57F-B55EF3D078CE}" presName="txShp" presStyleLbl="node1" presStyleIdx="3" presStyleCnt="4">
        <dgm:presLayoutVars>
          <dgm:bulletEnabled val="1"/>
        </dgm:presLayoutVars>
      </dgm:prSet>
      <dgm:spPr/>
      <dgm:t>
        <a:bodyPr/>
        <a:lstStyle/>
        <a:p>
          <a:endParaRPr lang="fr-FR"/>
        </a:p>
      </dgm:t>
    </dgm:pt>
  </dgm:ptLst>
  <dgm:cxnLst>
    <dgm:cxn modelId="{E88C5585-543F-C341-9DD4-05451E392D60}" srcId="{21F829C1-9023-594F-9FE3-3F0B0F2C31AD}" destId="{3F1B511E-944E-7A45-9CF0-8D1210380DB5}" srcOrd="0" destOrd="0" parTransId="{91AF9DE2-DA22-BE4A-B014-A0B53B495578}" sibTransId="{653731D8-BD01-6B43-BB23-CF3601414789}"/>
    <dgm:cxn modelId="{9CE306E4-4E0B-E742-A379-9E1D3CF79A1F}" type="presOf" srcId="{3F1B511E-944E-7A45-9CF0-8D1210380DB5}" destId="{C87EE441-4DDE-5C40-B8D9-1D80F50E4BDA}" srcOrd="0" destOrd="1" presId="urn:microsoft.com/office/officeart/2005/8/layout/vList3"/>
    <dgm:cxn modelId="{2C0B32A2-EC5E-2348-A743-338EF2859D30}" srcId="{0DF5440A-EA4A-C448-BD4B-4B0592B3E227}" destId="{21F829C1-9023-594F-9FE3-3F0B0F2C31AD}" srcOrd="0" destOrd="0" parTransId="{094F97A7-EA96-FF4A-B4A7-A656C003C6FA}" sibTransId="{C33AB416-BCBF-E647-B561-7C76211DB514}"/>
    <dgm:cxn modelId="{46B3DED7-02BC-BD42-BD26-B18AC2129FB4}" type="presOf" srcId="{02073D8B-BF14-D64E-A478-3A7FB1EA7AD2}" destId="{5264AD25-9AD3-174A-9B92-941693BF9009}" srcOrd="0" destOrd="0" presId="urn:microsoft.com/office/officeart/2005/8/layout/vList3"/>
    <dgm:cxn modelId="{A0B59433-7916-1D43-948A-0F404DCBAF89}" type="presOf" srcId="{0DF5440A-EA4A-C448-BD4B-4B0592B3E227}" destId="{21C1CA6A-D55A-FE48-883B-6DC190AB481F}" srcOrd="0" destOrd="0" presId="urn:microsoft.com/office/officeart/2005/8/layout/vList3"/>
    <dgm:cxn modelId="{FCF30424-90D2-F149-B727-E765557EEB25}" srcId="{496BFE21-12F9-ED4A-A57F-B55EF3D078CE}" destId="{553BEB10-DC32-594C-84B3-041A72530CAD}" srcOrd="0" destOrd="0" parTransId="{CCDE5566-15FE-2943-B174-EAED308845C9}" sibTransId="{73F59155-1FD0-D64E-B0CD-DE3679E0C6A3}"/>
    <dgm:cxn modelId="{7F050F8F-D870-624B-ACAE-EAA40DC5AA4A}" type="presOf" srcId="{C48BCB36-576F-5B4D-9D48-767326395638}" destId="{5766D5A6-1BEE-754A-AA13-3E435AA2C0B4}" srcOrd="0" destOrd="1" presId="urn:microsoft.com/office/officeart/2005/8/layout/vList3"/>
    <dgm:cxn modelId="{57AD6F23-4C66-274A-A2BE-ECD6F960DFD6}" srcId="{22D53170-FC97-1C43-BFCA-D0D2931C4E64}" destId="{C48BCB36-576F-5B4D-9D48-767326395638}" srcOrd="0" destOrd="0" parTransId="{858176EA-F690-7C4A-AD34-7EA6570D62C3}" sibTransId="{21B3ABEB-3539-8B43-8225-4E9B94CA231A}"/>
    <dgm:cxn modelId="{CD0B19A6-D51D-7F43-B873-D7EBC79E0AB4}" srcId="{0DF5440A-EA4A-C448-BD4B-4B0592B3E227}" destId="{02073D8B-BF14-D64E-A478-3A7FB1EA7AD2}" srcOrd="1" destOrd="0" parTransId="{3ED8E2E2-FBAB-1647-A042-A82C3FB9649F}" sibTransId="{3E13FDD0-DCD9-2549-949A-FFEC1731D52F}"/>
    <dgm:cxn modelId="{5332A809-4273-5D4C-868A-7D2743DF77D5}" srcId="{0DF5440A-EA4A-C448-BD4B-4B0592B3E227}" destId="{22D53170-FC97-1C43-BFCA-D0D2931C4E64}" srcOrd="2" destOrd="0" parTransId="{86E02B6B-26A9-FB4E-9D39-7D750327CC75}" sibTransId="{6A6E78A4-EA35-F24E-B574-26D982969E73}"/>
    <dgm:cxn modelId="{99563039-D82E-3F4B-88EE-D05D72DDB900}" type="presOf" srcId="{A13A40AC-04AE-834A-A9DF-08317F7B6C71}" destId="{5264AD25-9AD3-174A-9B92-941693BF9009}" srcOrd="0" destOrd="1" presId="urn:microsoft.com/office/officeart/2005/8/layout/vList3"/>
    <dgm:cxn modelId="{B7613055-1B49-8C43-8CC3-99A0A47E4666}" type="presOf" srcId="{496BFE21-12F9-ED4A-A57F-B55EF3D078CE}" destId="{70BB39EC-3C5F-E041-9DD5-78E3C65298E3}" srcOrd="0" destOrd="0" presId="urn:microsoft.com/office/officeart/2005/8/layout/vList3"/>
    <dgm:cxn modelId="{29DDB45E-7566-B14E-A3C7-D4AEE4113B86}" type="presOf" srcId="{21F829C1-9023-594F-9FE3-3F0B0F2C31AD}" destId="{C87EE441-4DDE-5C40-B8D9-1D80F50E4BDA}" srcOrd="0" destOrd="0" presId="urn:microsoft.com/office/officeart/2005/8/layout/vList3"/>
    <dgm:cxn modelId="{B9A0A8DD-0454-6B4A-9932-3ADC3851FDC9}" srcId="{02073D8B-BF14-D64E-A478-3A7FB1EA7AD2}" destId="{A13A40AC-04AE-834A-A9DF-08317F7B6C71}" srcOrd="0" destOrd="0" parTransId="{5DDBDF2F-AA56-4444-A2BA-6A7AD85F8F83}" sibTransId="{A7E1C9B1-7385-A746-8825-F6F27C3D18E5}"/>
    <dgm:cxn modelId="{50649941-C4FB-F441-880D-97D9695541CC}" srcId="{0DF5440A-EA4A-C448-BD4B-4B0592B3E227}" destId="{496BFE21-12F9-ED4A-A57F-B55EF3D078CE}" srcOrd="3" destOrd="0" parTransId="{47C5780E-EE50-4748-81C0-2FC43A0969DF}" sibTransId="{613AA302-DAEC-FD47-ACA0-47E36DB01726}"/>
    <dgm:cxn modelId="{FD3CD9C0-5FBA-6B45-998A-4A418CEC833B}" type="presOf" srcId="{553BEB10-DC32-594C-84B3-041A72530CAD}" destId="{70BB39EC-3C5F-E041-9DD5-78E3C65298E3}" srcOrd="0" destOrd="1" presId="urn:microsoft.com/office/officeart/2005/8/layout/vList3"/>
    <dgm:cxn modelId="{4B97911A-A99D-3E40-B3A0-30E1CB76DED2}" type="presOf" srcId="{22D53170-FC97-1C43-BFCA-D0D2931C4E64}" destId="{5766D5A6-1BEE-754A-AA13-3E435AA2C0B4}" srcOrd="0" destOrd="0" presId="urn:microsoft.com/office/officeart/2005/8/layout/vList3"/>
    <dgm:cxn modelId="{4699E985-33BC-974A-A15C-6264F0B81E29}" type="presParOf" srcId="{21C1CA6A-D55A-FE48-883B-6DC190AB481F}" destId="{3E306E0E-698C-EE42-B7DC-B4D6E17B9C9A}" srcOrd="0" destOrd="0" presId="urn:microsoft.com/office/officeart/2005/8/layout/vList3"/>
    <dgm:cxn modelId="{92F1A46A-EFFB-5A4C-87BC-A4185296EE86}" type="presParOf" srcId="{3E306E0E-698C-EE42-B7DC-B4D6E17B9C9A}" destId="{5E422508-93B4-5849-8D05-CA7F7215C0F7}" srcOrd="0" destOrd="0" presId="urn:microsoft.com/office/officeart/2005/8/layout/vList3"/>
    <dgm:cxn modelId="{E0A72870-3D52-C84A-9B07-364312758DC9}" type="presParOf" srcId="{3E306E0E-698C-EE42-B7DC-B4D6E17B9C9A}" destId="{C87EE441-4DDE-5C40-B8D9-1D80F50E4BDA}" srcOrd="1" destOrd="0" presId="urn:microsoft.com/office/officeart/2005/8/layout/vList3"/>
    <dgm:cxn modelId="{9CF19E0E-E93D-1248-8FC7-CD6D234F072C}" type="presParOf" srcId="{21C1CA6A-D55A-FE48-883B-6DC190AB481F}" destId="{508CB786-95C5-3E4A-BCCD-21957F4B6F71}" srcOrd="1" destOrd="0" presId="urn:microsoft.com/office/officeart/2005/8/layout/vList3"/>
    <dgm:cxn modelId="{818C325D-D0D5-DE44-A359-F7394D81ACDB}" type="presParOf" srcId="{21C1CA6A-D55A-FE48-883B-6DC190AB481F}" destId="{BAA7EC21-24CA-5042-A85F-BE546CE3A051}" srcOrd="2" destOrd="0" presId="urn:microsoft.com/office/officeart/2005/8/layout/vList3"/>
    <dgm:cxn modelId="{4BDF5C55-80A6-B643-94F2-78B506776825}" type="presParOf" srcId="{BAA7EC21-24CA-5042-A85F-BE546CE3A051}" destId="{9F127F0C-F1D6-ED46-A3A0-6E99C6D67787}" srcOrd="0" destOrd="0" presId="urn:microsoft.com/office/officeart/2005/8/layout/vList3"/>
    <dgm:cxn modelId="{3A4709E0-8C8B-4648-9241-357E423B1AF8}" type="presParOf" srcId="{BAA7EC21-24CA-5042-A85F-BE546CE3A051}" destId="{5264AD25-9AD3-174A-9B92-941693BF9009}" srcOrd="1" destOrd="0" presId="urn:microsoft.com/office/officeart/2005/8/layout/vList3"/>
    <dgm:cxn modelId="{67ECC510-29D6-D24A-AF63-28C39866FAB1}" type="presParOf" srcId="{21C1CA6A-D55A-FE48-883B-6DC190AB481F}" destId="{CAD46900-D415-114B-9C91-0ACB3C8DB6AF}" srcOrd="3" destOrd="0" presId="urn:microsoft.com/office/officeart/2005/8/layout/vList3"/>
    <dgm:cxn modelId="{737338E0-CF84-D54D-96CB-DE3E3C6AD268}" type="presParOf" srcId="{21C1CA6A-D55A-FE48-883B-6DC190AB481F}" destId="{69AB036B-6926-A24B-970C-2AF8E9E709DB}" srcOrd="4" destOrd="0" presId="urn:microsoft.com/office/officeart/2005/8/layout/vList3"/>
    <dgm:cxn modelId="{4BF74C2E-26E7-7B4E-9FE8-39D95D9E6BAF}" type="presParOf" srcId="{69AB036B-6926-A24B-970C-2AF8E9E709DB}" destId="{7F546072-F378-7B49-9352-825398905625}" srcOrd="0" destOrd="0" presId="urn:microsoft.com/office/officeart/2005/8/layout/vList3"/>
    <dgm:cxn modelId="{BF589C2B-1A93-8B48-B4B3-681B0185B4DA}" type="presParOf" srcId="{69AB036B-6926-A24B-970C-2AF8E9E709DB}" destId="{5766D5A6-1BEE-754A-AA13-3E435AA2C0B4}" srcOrd="1" destOrd="0" presId="urn:microsoft.com/office/officeart/2005/8/layout/vList3"/>
    <dgm:cxn modelId="{BFAE4820-B5B0-8248-8532-980ADC060AD1}" type="presParOf" srcId="{21C1CA6A-D55A-FE48-883B-6DC190AB481F}" destId="{FA5A3194-D19C-D84C-9054-76B12D7B5E89}" srcOrd="5" destOrd="0" presId="urn:microsoft.com/office/officeart/2005/8/layout/vList3"/>
    <dgm:cxn modelId="{DD4C9513-4ED5-234A-966F-3071A128C6A2}" type="presParOf" srcId="{21C1CA6A-D55A-FE48-883B-6DC190AB481F}" destId="{CF49051A-05D2-FB49-A422-4A946359DAD9}" srcOrd="6" destOrd="0" presId="urn:microsoft.com/office/officeart/2005/8/layout/vList3"/>
    <dgm:cxn modelId="{EBFB862B-EF69-8448-B23C-1A0E0758E265}" type="presParOf" srcId="{CF49051A-05D2-FB49-A422-4A946359DAD9}" destId="{7C285090-E4EF-1F4A-A5F1-BA6668C5A1F1}" srcOrd="0" destOrd="0" presId="urn:microsoft.com/office/officeart/2005/8/layout/vList3"/>
    <dgm:cxn modelId="{57DA86F1-C7F7-F047-8274-85EF4420844A}" type="presParOf" srcId="{CF49051A-05D2-FB49-A422-4A946359DAD9}" destId="{70BB39EC-3C5F-E041-9DD5-78E3C65298E3}"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CD3918-E34C-404C-B9E8-9D55BE293DC0}"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8EA2C65B-94DF-1B42-B157-8992945FCED5}">
      <dgm:prSet custT="1"/>
      <dgm:spPr/>
      <dgm:t>
        <a:bodyPr/>
        <a:lstStyle/>
        <a:p>
          <a:pPr rtl="0"/>
          <a:r>
            <a:rPr lang="fr-FR" sz="2400" dirty="0" smtClean="0"/>
            <a:t>Comment trouver le </a:t>
          </a:r>
          <a:r>
            <a:rPr lang="fr-FR" sz="2400" b="1" dirty="0" smtClean="0"/>
            <a:t>Groupe Sujet</a:t>
          </a:r>
          <a:r>
            <a:rPr lang="fr-FR" sz="2400" dirty="0" smtClean="0"/>
            <a:t> dans une phrase simple ou complexe ?</a:t>
          </a:r>
          <a:endParaRPr lang="fr-FR" sz="2400" dirty="0"/>
        </a:p>
      </dgm:t>
    </dgm:pt>
    <dgm:pt modelId="{F44BCF95-8C06-D041-8202-6F3FE232C5F5}" type="parTrans" cxnId="{98B99D11-446D-7349-84F9-24C729E0B179}">
      <dgm:prSet/>
      <dgm:spPr/>
      <dgm:t>
        <a:bodyPr/>
        <a:lstStyle/>
        <a:p>
          <a:endParaRPr lang="fr-FR"/>
        </a:p>
      </dgm:t>
    </dgm:pt>
    <dgm:pt modelId="{411D6EE1-B4E8-2444-9F8B-5EC6127424C6}" type="sibTrans" cxnId="{98B99D11-446D-7349-84F9-24C729E0B179}">
      <dgm:prSet/>
      <dgm:spPr/>
      <dgm:t>
        <a:bodyPr/>
        <a:lstStyle/>
        <a:p>
          <a:endParaRPr lang="fr-FR"/>
        </a:p>
      </dgm:t>
    </dgm:pt>
    <dgm:pt modelId="{08E8C20D-694E-8F4F-8322-1F43753205D2}">
      <dgm:prSet custT="1"/>
      <dgm:spPr/>
      <dgm:t>
        <a:bodyPr/>
        <a:lstStyle/>
        <a:p>
          <a:pPr rtl="0"/>
          <a:r>
            <a:rPr lang="fr-FR" sz="2400" dirty="0" smtClean="0"/>
            <a:t>Trouver avec les élèves un moyen qui se substitue à l’insuffisante (</a:t>
          </a:r>
          <a:r>
            <a:rPr lang="fr-FR" sz="2400" i="1" dirty="0" smtClean="0"/>
            <a:t>à montrer</a:t>
          </a:r>
          <a:r>
            <a:rPr lang="fr-FR" sz="2400" dirty="0" smtClean="0"/>
            <a:t>) question </a:t>
          </a:r>
          <a:r>
            <a:rPr lang="fr-FR" sz="2400" b="1" dirty="0" smtClean="0"/>
            <a:t>« qui est-ce qui ? » </a:t>
          </a:r>
          <a:r>
            <a:rPr lang="fr-FR" sz="2400" dirty="0" smtClean="0"/>
            <a:t>le plus souvent utilisée par les élèves pour identifier le Groupe Sujet dans une phrase.</a:t>
          </a:r>
          <a:endParaRPr lang="fr-FR" sz="2400" dirty="0"/>
        </a:p>
      </dgm:t>
    </dgm:pt>
    <dgm:pt modelId="{4536B90E-C6D9-5544-BDA0-5163938EE5BD}" type="parTrans" cxnId="{25912329-DD20-2844-9EDF-8A1EC70C6105}">
      <dgm:prSet/>
      <dgm:spPr/>
      <dgm:t>
        <a:bodyPr/>
        <a:lstStyle/>
        <a:p>
          <a:endParaRPr lang="fr-FR"/>
        </a:p>
      </dgm:t>
    </dgm:pt>
    <dgm:pt modelId="{ED5BF65A-1EDC-CE4A-AFCC-21E1B1277808}" type="sibTrans" cxnId="{25912329-DD20-2844-9EDF-8A1EC70C6105}">
      <dgm:prSet/>
      <dgm:spPr/>
      <dgm:t>
        <a:bodyPr/>
        <a:lstStyle/>
        <a:p>
          <a:endParaRPr lang="fr-FR"/>
        </a:p>
      </dgm:t>
    </dgm:pt>
    <dgm:pt modelId="{03BE7253-C408-BA42-A279-C062AF6BA2B8}">
      <dgm:prSet custT="1"/>
      <dgm:spPr/>
      <dgm:t>
        <a:bodyPr/>
        <a:lstStyle/>
        <a:p>
          <a:pPr rtl="0"/>
          <a:r>
            <a:rPr lang="fr-FR" sz="2400" dirty="0" smtClean="0"/>
            <a:t>Dégager le fonctionnement du Groupe Sujet dans une phrase. </a:t>
          </a:r>
          <a:endParaRPr lang="fr-FR" sz="2400" dirty="0"/>
        </a:p>
      </dgm:t>
    </dgm:pt>
    <dgm:pt modelId="{D3E32371-7ABF-AA40-BAC0-EC1230D8E5BF}" type="parTrans" cxnId="{D52F78AD-D280-2547-986D-AFCFCF02E06F}">
      <dgm:prSet/>
      <dgm:spPr/>
      <dgm:t>
        <a:bodyPr/>
        <a:lstStyle/>
        <a:p>
          <a:endParaRPr lang="fr-FR"/>
        </a:p>
      </dgm:t>
    </dgm:pt>
    <dgm:pt modelId="{854973E9-79ED-A64D-B8D9-DC0491E009F8}" type="sibTrans" cxnId="{D52F78AD-D280-2547-986D-AFCFCF02E06F}">
      <dgm:prSet/>
      <dgm:spPr/>
      <dgm:t>
        <a:bodyPr/>
        <a:lstStyle/>
        <a:p>
          <a:endParaRPr lang="fr-FR"/>
        </a:p>
      </dgm:t>
    </dgm:pt>
    <dgm:pt modelId="{8A635FCE-5C9C-084B-81AD-A2648710DD9A}" type="pres">
      <dgm:prSet presAssocID="{EBCD3918-E34C-404C-B9E8-9D55BE293DC0}" presName="linear" presStyleCnt="0">
        <dgm:presLayoutVars>
          <dgm:animLvl val="lvl"/>
          <dgm:resizeHandles val="exact"/>
        </dgm:presLayoutVars>
      </dgm:prSet>
      <dgm:spPr/>
      <dgm:t>
        <a:bodyPr/>
        <a:lstStyle/>
        <a:p>
          <a:endParaRPr lang="fr-FR"/>
        </a:p>
      </dgm:t>
    </dgm:pt>
    <dgm:pt modelId="{51391D6F-15B0-B547-9D60-032939701817}" type="pres">
      <dgm:prSet presAssocID="{8EA2C65B-94DF-1B42-B157-8992945FCED5}" presName="parentText" presStyleLbl="node1" presStyleIdx="0" presStyleCnt="3">
        <dgm:presLayoutVars>
          <dgm:chMax val="0"/>
          <dgm:bulletEnabled val="1"/>
        </dgm:presLayoutVars>
      </dgm:prSet>
      <dgm:spPr/>
      <dgm:t>
        <a:bodyPr/>
        <a:lstStyle/>
        <a:p>
          <a:endParaRPr lang="fr-FR"/>
        </a:p>
      </dgm:t>
    </dgm:pt>
    <dgm:pt modelId="{9DC48B5F-2527-E144-8A0B-DF842CD12CF0}" type="pres">
      <dgm:prSet presAssocID="{411D6EE1-B4E8-2444-9F8B-5EC6127424C6}" presName="spacer" presStyleCnt="0"/>
      <dgm:spPr/>
    </dgm:pt>
    <dgm:pt modelId="{F9ACB7BC-18BB-5742-AE65-92B8B23C102F}" type="pres">
      <dgm:prSet presAssocID="{08E8C20D-694E-8F4F-8322-1F43753205D2}" presName="parentText" presStyleLbl="node1" presStyleIdx="1" presStyleCnt="3">
        <dgm:presLayoutVars>
          <dgm:chMax val="0"/>
          <dgm:bulletEnabled val="1"/>
        </dgm:presLayoutVars>
      </dgm:prSet>
      <dgm:spPr/>
      <dgm:t>
        <a:bodyPr/>
        <a:lstStyle/>
        <a:p>
          <a:endParaRPr lang="fr-FR"/>
        </a:p>
      </dgm:t>
    </dgm:pt>
    <dgm:pt modelId="{7DAF4F21-FCA8-A548-BBD2-DCE3BD69F98C}" type="pres">
      <dgm:prSet presAssocID="{ED5BF65A-1EDC-CE4A-AFCC-21E1B1277808}" presName="spacer" presStyleCnt="0"/>
      <dgm:spPr/>
    </dgm:pt>
    <dgm:pt modelId="{05FB10A4-3212-CC40-82DA-5A8AE530A663}" type="pres">
      <dgm:prSet presAssocID="{03BE7253-C408-BA42-A279-C062AF6BA2B8}" presName="parentText" presStyleLbl="node1" presStyleIdx="2" presStyleCnt="3">
        <dgm:presLayoutVars>
          <dgm:chMax val="0"/>
          <dgm:bulletEnabled val="1"/>
        </dgm:presLayoutVars>
      </dgm:prSet>
      <dgm:spPr/>
      <dgm:t>
        <a:bodyPr/>
        <a:lstStyle/>
        <a:p>
          <a:endParaRPr lang="fr-FR"/>
        </a:p>
      </dgm:t>
    </dgm:pt>
  </dgm:ptLst>
  <dgm:cxnLst>
    <dgm:cxn modelId="{58804666-0C49-764B-8569-8A335B033A26}" type="presOf" srcId="{EBCD3918-E34C-404C-B9E8-9D55BE293DC0}" destId="{8A635FCE-5C9C-084B-81AD-A2648710DD9A}" srcOrd="0" destOrd="0" presId="urn:microsoft.com/office/officeart/2005/8/layout/vList2"/>
    <dgm:cxn modelId="{D52F78AD-D280-2547-986D-AFCFCF02E06F}" srcId="{EBCD3918-E34C-404C-B9E8-9D55BE293DC0}" destId="{03BE7253-C408-BA42-A279-C062AF6BA2B8}" srcOrd="2" destOrd="0" parTransId="{D3E32371-7ABF-AA40-BAC0-EC1230D8E5BF}" sibTransId="{854973E9-79ED-A64D-B8D9-DC0491E009F8}"/>
    <dgm:cxn modelId="{98B99D11-446D-7349-84F9-24C729E0B179}" srcId="{EBCD3918-E34C-404C-B9E8-9D55BE293DC0}" destId="{8EA2C65B-94DF-1B42-B157-8992945FCED5}" srcOrd="0" destOrd="0" parTransId="{F44BCF95-8C06-D041-8202-6F3FE232C5F5}" sibTransId="{411D6EE1-B4E8-2444-9F8B-5EC6127424C6}"/>
    <dgm:cxn modelId="{4041D04A-805E-2E42-A60B-4FD6B17EC21D}" type="presOf" srcId="{08E8C20D-694E-8F4F-8322-1F43753205D2}" destId="{F9ACB7BC-18BB-5742-AE65-92B8B23C102F}" srcOrd="0" destOrd="0" presId="urn:microsoft.com/office/officeart/2005/8/layout/vList2"/>
    <dgm:cxn modelId="{B1B60CE8-452F-3048-A353-EB87D18429A3}" type="presOf" srcId="{8EA2C65B-94DF-1B42-B157-8992945FCED5}" destId="{51391D6F-15B0-B547-9D60-032939701817}" srcOrd="0" destOrd="0" presId="urn:microsoft.com/office/officeart/2005/8/layout/vList2"/>
    <dgm:cxn modelId="{25912329-DD20-2844-9EDF-8A1EC70C6105}" srcId="{EBCD3918-E34C-404C-B9E8-9D55BE293DC0}" destId="{08E8C20D-694E-8F4F-8322-1F43753205D2}" srcOrd="1" destOrd="0" parTransId="{4536B90E-C6D9-5544-BDA0-5163938EE5BD}" sibTransId="{ED5BF65A-1EDC-CE4A-AFCC-21E1B1277808}"/>
    <dgm:cxn modelId="{DD5CBB0C-780A-9141-B4C2-BFB069309FB9}" type="presOf" srcId="{03BE7253-C408-BA42-A279-C062AF6BA2B8}" destId="{05FB10A4-3212-CC40-82DA-5A8AE530A663}" srcOrd="0" destOrd="0" presId="urn:microsoft.com/office/officeart/2005/8/layout/vList2"/>
    <dgm:cxn modelId="{E248739C-DC0A-3C46-995D-8186D31255EF}" type="presParOf" srcId="{8A635FCE-5C9C-084B-81AD-A2648710DD9A}" destId="{51391D6F-15B0-B547-9D60-032939701817}" srcOrd="0" destOrd="0" presId="urn:microsoft.com/office/officeart/2005/8/layout/vList2"/>
    <dgm:cxn modelId="{FFCAA1E7-D619-8447-B1EE-C30C1DDD63ED}" type="presParOf" srcId="{8A635FCE-5C9C-084B-81AD-A2648710DD9A}" destId="{9DC48B5F-2527-E144-8A0B-DF842CD12CF0}" srcOrd="1" destOrd="0" presId="urn:microsoft.com/office/officeart/2005/8/layout/vList2"/>
    <dgm:cxn modelId="{369F96F9-769D-944F-BFB5-77D269E7A7C8}" type="presParOf" srcId="{8A635FCE-5C9C-084B-81AD-A2648710DD9A}" destId="{F9ACB7BC-18BB-5742-AE65-92B8B23C102F}" srcOrd="2" destOrd="0" presId="urn:microsoft.com/office/officeart/2005/8/layout/vList2"/>
    <dgm:cxn modelId="{2B9D6612-BCE9-BB43-886C-5AB778412847}" type="presParOf" srcId="{8A635FCE-5C9C-084B-81AD-A2648710DD9A}" destId="{7DAF4F21-FCA8-A548-BBD2-DCE3BD69F98C}" srcOrd="3" destOrd="0" presId="urn:microsoft.com/office/officeart/2005/8/layout/vList2"/>
    <dgm:cxn modelId="{FEDAD5B0-3220-C54E-A5E7-BF751A2743E9}" type="presParOf" srcId="{8A635FCE-5C9C-084B-81AD-A2648710DD9A}" destId="{05FB10A4-3212-CC40-82DA-5A8AE530A66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CD3918-E34C-404C-B9E8-9D55BE293DC0}"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fr-FR"/>
        </a:p>
      </dgm:t>
    </dgm:pt>
    <dgm:pt modelId="{8EA2C65B-94DF-1B42-B157-8992945FCED5}">
      <dgm:prSet custT="1"/>
      <dgm:spPr/>
      <dgm:t>
        <a:bodyPr/>
        <a:lstStyle/>
        <a:p>
          <a:pPr rtl="0"/>
          <a:r>
            <a:rPr lang="fr-FR" sz="2400" b="1" dirty="0" smtClean="0"/>
            <a:t>Comment trouver le ou les Groupe(s) Complément(s) dans une phrase simple ou complexe ? </a:t>
          </a:r>
          <a:endParaRPr lang="fr-FR" sz="2400" dirty="0"/>
        </a:p>
      </dgm:t>
    </dgm:pt>
    <dgm:pt modelId="{F44BCF95-8C06-D041-8202-6F3FE232C5F5}" type="parTrans" cxnId="{98B99D11-446D-7349-84F9-24C729E0B179}">
      <dgm:prSet/>
      <dgm:spPr/>
      <dgm:t>
        <a:bodyPr/>
        <a:lstStyle/>
        <a:p>
          <a:endParaRPr lang="fr-FR"/>
        </a:p>
      </dgm:t>
    </dgm:pt>
    <dgm:pt modelId="{411D6EE1-B4E8-2444-9F8B-5EC6127424C6}" type="sibTrans" cxnId="{98B99D11-446D-7349-84F9-24C729E0B179}">
      <dgm:prSet/>
      <dgm:spPr/>
      <dgm:t>
        <a:bodyPr/>
        <a:lstStyle/>
        <a:p>
          <a:endParaRPr lang="fr-FR"/>
        </a:p>
      </dgm:t>
    </dgm:pt>
    <dgm:pt modelId="{08E8C20D-694E-8F4F-8322-1F43753205D2}">
      <dgm:prSet custT="1"/>
      <dgm:spPr/>
      <dgm:t>
        <a:bodyPr/>
        <a:lstStyle/>
        <a:p>
          <a:pPr rtl="0"/>
          <a:r>
            <a:rPr lang="fr-FR" sz="2400" b="1" dirty="0" smtClean="0"/>
            <a:t>Faire fonctionner avec les élèves le procédé́ du présentatif « c’est ... que » pour identifier les Groupes Compléments dans une phrase. </a:t>
          </a:r>
          <a:endParaRPr lang="fr-FR" sz="2400" dirty="0"/>
        </a:p>
      </dgm:t>
    </dgm:pt>
    <dgm:pt modelId="{4536B90E-C6D9-5544-BDA0-5163938EE5BD}" type="parTrans" cxnId="{25912329-DD20-2844-9EDF-8A1EC70C6105}">
      <dgm:prSet/>
      <dgm:spPr/>
      <dgm:t>
        <a:bodyPr/>
        <a:lstStyle/>
        <a:p>
          <a:endParaRPr lang="fr-FR"/>
        </a:p>
      </dgm:t>
    </dgm:pt>
    <dgm:pt modelId="{ED5BF65A-1EDC-CE4A-AFCC-21E1B1277808}" type="sibTrans" cxnId="{25912329-DD20-2844-9EDF-8A1EC70C6105}">
      <dgm:prSet/>
      <dgm:spPr/>
      <dgm:t>
        <a:bodyPr/>
        <a:lstStyle/>
        <a:p>
          <a:endParaRPr lang="fr-FR"/>
        </a:p>
      </dgm:t>
    </dgm:pt>
    <dgm:pt modelId="{03BE7253-C408-BA42-A279-C062AF6BA2B8}">
      <dgm:prSet custT="1"/>
      <dgm:spPr/>
      <dgm:t>
        <a:bodyPr/>
        <a:lstStyle/>
        <a:p>
          <a:pPr rtl="0"/>
          <a:r>
            <a:rPr lang="fr-FR" sz="2400" b="1" dirty="0" smtClean="0"/>
            <a:t>Différencier les compléments de verbe et les compléments de phrase à la construction du sens d’une phrase en utilisant les différentes manipulation syntaxiques.</a:t>
          </a:r>
          <a:endParaRPr lang="fr-FR" sz="2400" dirty="0"/>
        </a:p>
      </dgm:t>
    </dgm:pt>
    <dgm:pt modelId="{D3E32371-7ABF-AA40-BAC0-EC1230D8E5BF}" type="parTrans" cxnId="{D52F78AD-D280-2547-986D-AFCFCF02E06F}">
      <dgm:prSet/>
      <dgm:spPr/>
      <dgm:t>
        <a:bodyPr/>
        <a:lstStyle/>
        <a:p>
          <a:endParaRPr lang="fr-FR"/>
        </a:p>
      </dgm:t>
    </dgm:pt>
    <dgm:pt modelId="{854973E9-79ED-A64D-B8D9-DC0491E009F8}" type="sibTrans" cxnId="{D52F78AD-D280-2547-986D-AFCFCF02E06F}">
      <dgm:prSet/>
      <dgm:spPr/>
      <dgm:t>
        <a:bodyPr/>
        <a:lstStyle/>
        <a:p>
          <a:endParaRPr lang="fr-FR"/>
        </a:p>
      </dgm:t>
    </dgm:pt>
    <dgm:pt modelId="{8A635FCE-5C9C-084B-81AD-A2648710DD9A}" type="pres">
      <dgm:prSet presAssocID="{EBCD3918-E34C-404C-B9E8-9D55BE293DC0}" presName="linear" presStyleCnt="0">
        <dgm:presLayoutVars>
          <dgm:animLvl val="lvl"/>
          <dgm:resizeHandles val="exact"/>
        </dgm:presLayoutVars>
      </dgm:prSet>
      <dgm:spPr/>
      <dgm:t>
        <a:bodyPr/>
        <a:lstStyle/>
        <a:p>
          <a:endParaRPr lang="fr-FR"/>
        </a:p>
      </dgm:t>
    </dgm:pt>
    <dgm:pt modelId="{51391D6F-15B0-B547-9D60-032939701817}" type="pres">
      <dgm:prSet presAssocID="{8EA2C65B-94DF-1B42-B157-8992945FCED5}" presName="parentText" presStyleLbl="node1" presStyleIdx="0" presStyleCnt="3">
        <dgm:presLayoutVars>
          <dgm:chMax val="0"/>
          <dgm:bulletEnabled val="1"/>
        </dgm:presLayoutVars>
      </dgm:prSet>
      <dgm:spPr/>
      <dgm:t>
        <a:bodyPr/>
        <a:lstStyle/>
        <a:p>
          <a:endParaRPr lang="fr-FR"/>
        </a:p>
      </dgm:t>
    </dgm:pt>
    <dgm:pt modelId="{9DC48B5F-2527-E144-8A0B-DF842CD12CF0}" type="pres">
      <dgm:prSet presAssocID="{411D6EE1-B4E8-2444-9F8B-5EC6127424C6}" presName="spacer" presStyleCnt="0"/>
      <dgm:spPr/>
    </dgm:pt>
    <dgm:pt modelId="{F9ACB7BC-18BB-5742-AE65-92B8B23C102F}" type="pres">
      <dgm:prSet presAssocID="{08E8C20D-694E-8F4F-8322-1F43753205D2}" presName="parentText" presStyleLbl="node1" presStyleIdx="1" presStyleCnt="3">
        <dgm:presLayoutVars>
          <dgm:chMax val="0"/>
          <dgm:bulletEnabled val="1"/>
        </dgm:presLayoutVars>
      </dgm:prSet>
      <dgm:spPr/>
      <dgm:t>
        <a:bodyPr/>
        <a:lstStyle/>
        <a:p>
          <a:endParaRPr lang="fr-FR"/>
        </a:p>
      </dgm:t>
    </dgm:pt>
    <dgm:pt modelId="{7DAF4F21-FCA8-A548-BBD2-DCE3BD69F98C}" type="pres">
      <dgm:prSet presAssocID="{ED5BF65A-1EDC-CE4A-AFCC-21E1B1277808}" presName="spacer" presStyleCnt="0"/>
      <dgm:spPr/>
    </dgm:pt>
    <dgm:pt modelId="{05FB10A4-3212-CC40-82DA-5A8AE530A663}" type="pres">
      <dgm:prSet presAssocID="{03BE7253-C408-BA42-A279-C062AF6BA2B8}" presName="parentText" presStyleLbl="node1" presStyleIdx="2" presStyleCnt="3">
        <dgm:presLayoutVars>
          <dgm:chMax val="0"/>
          <dgm:bulletEnabled val="1"/>
        </dgm:presLayoutVars>
      </dgm:prSet>
      <dgm:spPr/>
      <dgm:t>
        <a:bodyPr/>
        <a:lstStyle/>
        <a:p>
          <a:endParaRPr lang="fr-FR"/>
        </a:p>
      </dgm:t>
    </dgm:pt>
  </dgm:ptLst>
  <dgm:cxnLst>
    <dgm:cxn modelId="{2B221BD2-1615-5C4B-B30E-C6EA4629A825}" type="presOf" srcId="{08E8C20D-694E-8F4F-8322-1F43753205D2}" destId="{F9ACB7BC-18BB-5742-AE65-92B8B23C102F}" srcOrd="0" destOrd="0" presId="urn:microsoft.com/office/officeart/2005/8/layout/vList2"/>
    <dgm:cxn modelId="{D52F78AD-D280-2547-986D-AFCFCF02E06F}" srcId="{EBCD3918-E34C-404C-B9E8-9D55BE293DC0}" destId="{03BE7253-C408-BA42-A279-C062AF6BA2B8}" srcOrd="2" destOrd="0" parTransId="{D3E32371-7ABF-AA40-BAC0-EC1230D8E5BF}" sibTransId="{854973E9-79ED-A64D-B8D9-DC0491E009F8}"/>
    <dgm:cxn modelId="{EE7B5EE0-22C0-D441-8E8D-C8554139A892}" type="presOf" srcId="{8EA2C65B-94DF-1B42-B157-8992945FCED5}" destId="{51391D6F-15B0-B547-9D60-032939701817}" srcOrd="0" destOrd="0" presId="urn:microsoft.com/office/officeart/2005/8/layout/vList2"/>
    <dgm:cxn modelId="{4549AB4E-C833-724C-B949-7F39AAC70906}" type="presOf" srcId="{EBCD3918-E34C-404C-B9E8-9D55BE293DC0}" destId="{8A635FCE-5C9C-084B-81AD-A2648710DD9A}" srcOrd="0" destOrd="0" presId="urn:microsoft.com/office/officeart/2005/8/layout/vList2"/>
    <dgm:cxn modelId="{21FE9946-A34D-5E4B-A8CA-7599E40F40B0}" type="presOf" srcId="{03BE7253-C408-BA42-A279-C062AF6BA2B8}" destId="{05FB10A4-3212-CC40-82DA-5A8AE530A663}" srcOrd="0" destOrd="0" presId="urn:microsoft.com/office/officeart/2005/8/layout/vList2"/>
    <dgm:cxn modelId="{98B99D11-446D-7349-84F9-24C729E0B179}" srcId="{EBCD3918-E34C-404C-B9E8-9D55BE293DC0}" destId="{8EA2C65B-94DF-1B42-B157-8992945FCED5}" srcOrd="0" destOrd="0" parTransId="{F44BCF95-8C06-D041-8202-6F3FE232C5F5}" sibTransId="{411D6EE1-B4E8-2444-9F8B-5EC6127424C6}"/>
    <dgm:cxn modelId="{25912329-DD20-2844-9EDF-8A1EC70C6105}" srcId="{EBCD3918-E34C-404C-B9E8-9D55BE293DC0}" destId="{08E8C20D-694E-8F4F-8322-1F43753205D2}" srcOrd="1" destOrd="0" parTransId="{4536B90E-C6D9-5544-BDA0-5163938EE5BD}" sibTransId="{ED5BF65A-1EDC-CE4A-AFCC-21E1B1277808}"/>
    <dgm:cxn modelId="{7D4AA39A-6F36-2545-9534-2DEA52CE9AB7}" type="presParOf" srcId="{8A635FCE-5C9C-084B-81AD-A2648710DD9A}" destId="{51391D6F-15B0-B547-9D60-032939701817}" srcOrd="0" destOrd="0" presId="urn:microsoft.com/office/officeart/2005/8/layout/vList2"/>
    <dgm:cxn modelId="{B5738AE0-1C81-5F44-92F9-FD48D7EC49E9}" type="presParOf" srcId="{8A635FCE-5C9C-084B-81AD-A2648710DD9A}" destId="{9DC48B5F-2527-E144-8A0B-DF842CD12CF0}" srcOrd="1" destOrd="0" presId="urn:microsoft.com/office/officeart/2005/8/layout/vList2"/>
    <dgm:cxn modelId="{3DB2F851-887D-CA4D-AF73-6D4E96267364}" type="presParOf" srcId="{8A635FCE-5C9C-084B-81AD-A2648710DD9A}" destId="{F9ACB7BC-18BB-5742-AE65-92B8B23C102F}" srcOrd="2" destOrd="0" presId="urn:microsoft.com/office/officeart/2005/8/layout/vList2"/>
    <dgm:cxn modelId="{73BB4973-E60B-9644-8BEB-CAAB033B0030}" type="presParOf" srcId="{8A635FCE-5C9C-084B-81AD-A2648710DD9A}" destId="{7DAF4F21-FCA8-A548-BBD2-DCE3BD69F98C}" srcOrd="3" destOrd="0" presId="urn:microsoft.com/office/officeart/2005/8/layout/vList2"/>
    <dgm:cxn modelId="{662E3872-637A-FC4B-9DBF-60BB0CB3952A}" type="presParOf" srcId="{8A635FCE-5C9C-084B-81AD-A2648710DD9A}" destId="{05FB10A4-3212-CC40-82DA-5A8AE530A66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7EE441-4DDE-5C40-B8D9-1D80F50E4BDA}">
      <dsp:nvSpPr>
        <dsp:cNvPr id="0" name=""/>
        <dsp:cNvSpPr/>
      </dsp:nvSpPr>
      <dsp:spPr>
        <a:xfrm rot="10800000">
          <a:off x="2160753" y="1664"/>
          <a:ext cx="7431808" cy="1155326"/>
        </a:xfrm>
        <a:prstGeom prst="homePlate">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9467" tIns="121920" rIns="227584" bIns="121920" numCol="1" spcCol="1270" anchor="t" anchorCtr="0">
          <a:noAutofit/>
        </a:bodyPr>
        <a:lstStyle/>
        <a:p>
          <a:pPr lvl="0" algn="l" defTabSz="1422400" rtl="0">
            <a:lnSpc>
              <a:spcPct val="90000"/>
            </a:lnSpc>
            <a:spcBef>
              <a:spcPct val="0"/>
            </a:spcBef>
            <a:spcAft>
              <a:spcPct val="35000"/>
            </a:spcAft>
          </a:pPr>
          <a:r>
            <a:rPr lang="fr-FR" sz="3200" b="1" u="sng" kern="1200" dirty="0" smtClean="0"/>
            <a:t>O</a:t>
          </a:r>
          <a:r>
            <a:rPr lang="fr-FR" sz="2200" kern="1200" dirty="0" smtClean="0"/>
            <a:t>bservation</a:t>
          </a:r>
        </a:p>
        <a:p>
          <a:pPr marL="171450" lvl="1" indent="-171450" algn="l" defTabSz="755650" rtl="0">
            <a:lnSpc>
              <a:spcPct val="90000"/>
            </a:lnSpc>
            <a:spcBef>
              <a:spcPct val="0"/>
            </a:spcBef>
            <a:spcAft>
              <a:spcPct val="15000"/>
            </a:spcAft>
            <a:buChar char="•"/>
          </a:pPr>
          <a:r>
            <a:rPr lang="fr-FR" sz="1700" kern="1200" dirty="0" smtClean="0"/>
            <a:t>On relève les terminaisons remarquables : -ait, -ions, -</a:t>
          </a:r>
          <a:r>
            <a:rPr lang="fr-FR" sz="1700" kern="1200" dirty="0" err="1" smtClean="0"/>
            <a:t>âtes</a:t>
          </a:r>
          <a:r>
            <a:rPr lang="fr-FR" sz="1700" kern="1200" dirty="0" smtClean="0"/>
            <a:t>, etc.</a:t>
          </a:r>
        </a:p>
      </dsp:txBody>
      <dsp:txXfrm rot="10800000">
        <a:off x="2449584" y="1664"/>
        <a:ext cx="7142977" cy="1155326"/>
      </dsp:txXfrm>
    </dsp:sp>
    <dsp:sp modelId="{5E422508-93B4-5849-8D05-CA7F7215C0F7}">
      <dsp:nvSpPr>
        <dsp:cNvPr id="0" name=""/>
        <dsp:cNvSpPr/>
      </dsp:nvSpPr>
      <dsp:spPr>
        <a:xfrm>
          <a:off x="1583090" y="1664"/>
          <a:ext cx="1155326" cy="1155326"/>
        </a:xfrm>
        <a:prstGeom prst="ellipse">
          <a:avLst/>
        </a:prstGeom>
        <a:solidFill>
          <a:schemeClr val="accent1">
            <a:tint val="50000"/>
            <a:hueOff val="0"/>
            <a:satOff val="0"/>
            <a:lumOff val="0"/>
            <a:alphaOff val="0"/>
          </a:schemeClr>
        </a:solidFill>
        <a:ln>
          <a:noFill/>
        </a:ln>
        <a:effectLst>
          <a:outerShdw blurRad="38100" dist="25400" dir="5400000" algn="ctr" rotWithShape="0">
            <a:srgbClr val="000000">
              <a:alpha val="25000"/>
            </a:srgbClr>
          </a:outerShdw>
        </a:effectLst>
      </dsp:spPr>
      <dsp:style>
        <a:lnRef idx="0">
          <a:scrgbClr r="0" g="0" b="0"/>
        </a:lnRef>
        <a:fillRef idx="1">
          <a:scrgbClr r="0" g="0" b="0"/>
        </a:fillRef>
        <a:effectRef idx="3">
          <a:scrgbClr r="0" g="0" b="0"/>
        </a:effectRef>
        <a:fontRef idx="minor"/>
      </dsp:style>
    </dsp:sp>
    <dsp:sp modelId="{5264AD25-9AD3-174A-9B92-941693BF9009}">
      <dsp:nvSpPr>
        <dsp:cNvPr id="0" name=""/>
        <dsp:cNvSpPr/>
      </dsp:nvSpPr>
      <dsp:spPr>
        <a:xfrm rot="10800000">
          <a:off x="2160753" y="1501865"/>
          <a:ext cx="7431808" cy="1155326"/>
        </a:xfrm>
        <a:prstGeom prst="homePlate">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9467" tIns="121920" rIns="227584" bIns="121920" numCol="1" spcCol="1270" anchor="t" anchorCtr="0">
          <a:noAutofit/>
        </a:bodyPr>
        <a:lstStyle/>
        <a:p>
          <a:pPr lvl="0" algn="l" defTabSz="1422400" rtl="0">
            <a:lnSpc>
              <a:spcPct val="90000"/>
            </a:lnSpc>
            <a:spcBef>
              <a:spcPct val="0"/>
            </a:spcBef>
            <a:spcAft>
              <a:spcPct val="35000"/>
            </a:spcAft>
          </a:pPr>
          <a:r>
            <a:rPr lang="fr-FR" sz="3200" b="1" u="sng" kern="1200" dirty="0" smtClean="0"/>
            <a:t>R</a:t>
          </a:r>
          <a:r>
            <a:rPr lang="fr-FR" sz="2200" kern="1200" dirty="0" smtClean="0"/>
            <a:t>emplacement</a:t>
          </a:r>
          <a:endParaRPr lang="fr-FR" sz="2200" kern="1200" dirty="0"/>
        </a:p>
        <a:p>
          <a:pPr marL="171450" lvl="1" indent="-171450" algn="l" defTabSz="755650" rtl="0">
            <a:lnSpc>
              <a:spcPct val="90000"/>
            </a:lnSpc>
            <a:spcBef>
              <a:spcPct val="0"/>
            </a:spcBef>
            <a:spcAft>
              <a:spcPct val="15000"/>
            </a:spcAft>
            <a:buChar char="•"/>
          </a:pPr>
          <a:r>
            <a:rPr lang="fr-FR" sz="1700" kern="1200" dirty="0" smtClean="0"/>
            <a:t>S'il y a pronoms personnels sujets (je, tu...), on les remplace par un autre, pour entraîner la modification du verbe.</a:t>
          </a:r>
          <a:endParaRPr lang="fr-FR" sz="1700" kern="1200" dirty="0"/>
        </a:p>
      </dsp:txBody>
      <dsp:txXfrm rot="10800000">
        <a:off x="2449584" y="1501865"/>
        <a:ext cx="7142977" cy="1155326"/>
      </dsp:txXfrm>
    </dsp:sp>
    <dsp:sp modelId="{9F127F0C-F1D6-ED46-A3A0-6E99C6D67787}">
      <dsp:nvSpPr>
        <dsp:cNvPr id="0" name=""/>
        <dsp:cNvSpPr/>
      </dsp:nvSpPr>
      <dsp:spPr>
        <a:xfrm>
          <a:off x="1583090" y="1501865"/>
          <a:ext cx="1155326" cy="1155326"/>
        </a:xfrm>
        <a:prstGeom prst="ellipse">
          <a:avLst/>
        </a:prstGeom>
        <a:solidFill>
          <a:schemeClr val="accent1">
            <a:tint val="50000"/>
            <a:hueOff val="0"/>
            <a:satOff val="0"/>
            <a:lumOff val="0"/>
            <a:alphaOff val="0"/>
          </a:schemeClr>
        </a:solidFill>
        <a:ln>
          <a:noFill/>
        </a:ln>
        <a:effectLst>
          <a:outerShdw blurRad="38100" dist="25400" dir="5400000" algn="ctr" rotWithShape="0">
            <a:srgbClr val="000000">
              <a:alpha val="25000"/>
            </a:srgbClr>
          </a:outerShdw>
        </a:effectLst>
      </dsp:spPr>
      <dsp:style>
        <a:lnRef idx="0">
          <a:scrgbClr r="0" g="0" b="0"/>
        </a:lnRef>
        <a:fillRef idx="1">
          <a:scrgbClr r="0" g="0" b="0"/>
        </a:fillRef>
        <a:effectRef idx="3">
          <a:scrgbClr r="0" g="0" b="0"/>
        </a:effectRef>
        <a:fontRef idx="minor"/>
      </dsp:style>
    </dsp:sp>
    <dsp:sp modelId="{5766D5A6-1BEE-754A-AA13-3E435AA2C0B4}">
      <dsp:nvSpPr>
        <dsp:cNvPr id="0" name=""/>
        <dsp:cNvSpPr/>
      </dsp:nvSpPr>
      <dsp:spPr>
        <a:xfrm rot="10800000">
          <a:off x="2160753" y="3002065"/>
          <a:ext cx="7431808" cy="1155326"/>
        </a:xfrm>
        <a:prstGeom prst="homePlate">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9467" tIns="121920" rIns="227584" bIns="121920" numCol="1" spcCol="1270" anchor="t" anchorCtr="0">
          <a:noAutofit/>
        </a:bodyPr>
        <a:lstStyle/>
        <a:p>
          <a:pPr lvl="0" algn="l" defTabSz="1422400" rtl="0">
            <a:lnSpc>
              <a:spcPct val="90000"/>
            </a:lnSpc>
            <a:spcBef>
              <a:spcPct val="0"/>
            </a:spcBef>
            <a:spcAft>
              <a:spcPct val="35000"/>
            </a:spcAft>
          </a:pPr>
          <a:r>
            <a:rPr lang="fr-FR" sz="3200" b="1" u="sng" kern="1200" dirty="0" smtClean="0"/>
            <a:t>N</a:t>
          </a:r>
          <a:r>
            <a:rPr lang="fr-FR" sz="2200" kern="1200" dirty="0" smtClean="0"/>
            <a:t>égation</a:t>
          </a:r>
          <a:endParaRPr lang="fr-FR" sz="2200" kern="1200" dirty="0"/>
        </a:p>
        <a:p>
          <a:pPr marL="171450" lvl="1" indent="-171450" algn="l" defTabSz="755650">
            <a:lnSpc>
              <a:spcPct val="90000"/>
            </a:lnSpc>
            <a:spcBef>
              <a:spcPct val="0"/>
            </a:spcBef>
            <a:spcAft>
              <a:spcPct val="15000"/>
            </a:spcAft>
            <a:buChar char="•"/>
          </a:pPr>
          <a:r>
            <a:rPr lang="fr-FR" sz="1700" kern="1200" dirty="0" smtClean="0"/>
            <a:t>On encadre le verbe par : </a:t>
          </a:r>
          <a:r>
            <a:rPr lang="fr-FR" sz="1700" b="1" kern="1200" dirty="0" smtClean="0"/>
            <a:t>ne</a:t>
          </a:r>
          <a:r>
            <a:rPr lang="fr-FR" sz="1700" kern="1200" dirty="0" smtClean="0"/>
            <a:t> [verbe] </a:t>
          </a:r>
          <a:r>
            <a:rPr lang="fr-FR" sz="1700" b="1" kern="1200" dirty="0" smtClean="0"/>
            <a:t>pas ex : l’homme </a:t>
          </a:r>
          <a:r>
            <a:rPr lang="fr-FR" sz="1700" b="1" u="sng" kern="1200" dirty="0" smtClean="0"/>
            <a:t>ne</a:t>
          </a:r>
          <a:r>
            <a:rPr lang="fr-FR" sz="1700" b="1" kern="1200" dirty="0" smtClean="0"/>
            <a:t> marche </a:t>
          </a:r>
          <a:r>
            <a:rPr lang="fr-FR" sz="1700" b="1" u="sng" kern="1200" dirty="0" smtClean="0"/>
            <a:t>pas</a:t>
          </a:r>
          <a:r>
            <a:rPr lang="fr-FR" sz="1700" b="1" kern="1200" dirty="0" smtClean="0"/>
            <a:t>. </a:t>
          </a:r>
          <a:r>
            <a:rPr lang="fr-FR" sz="1700" b="0" kern="1200" dirty="0" smtClean="0"/>
            <a:t>La partie encadrée est le verbe conjugué.</a:t>
          </a:r>
          <a:endParaRPr lang="fr-FR" sz="1700" b="0" kern="1200" dirty="0"/>
        </a:p>
      </dsp:txBody>
      <dsp:txXfrm rot="10800000">
        <a:off x="2449584" y="3002065"/>
        <a:ext cx="7142977" cy="1155326"/>
      </dsp:txXfrm>
    </dsp:sp>
    <dsp:sp modelId="{7F546072-F378-7B49-9352-825398905625}">
      <dsp:nvSpPr>
        <dsp:cNvPr id="0" name=""/>
        <dsp:cNvSpPr/>
      </dsp:nvSpPr>
      <dsp:spPr>
        <a:xfrm>
          <a:off x="1583090" y="3002065"/>
          <a:ext cx="1155326" cy="1155326"/>
        </a:xfrm>
        <a:prstGeom prst="ellipse">
          <a:avLst/>
        </a:prstGeom>
        <a:solidFill>
          <a:schemeClr val="accent1">
            <a:tint val="50000"/>
            <a:hueOff val="0"/>
            <a:satOff val="0"/>
            <a:lumOff val="0"/>
            <a:alphaOff val="0"/>
          </a:schemeClr>
        </a:solidFill>
        <a:ln>
          <a:noFill/>
        </a:ln>
        <a:effectLst>
          <a:outerShdw blurRad="38100" dist="25400" dir="5400000" algn="ctr" rotWithShape="0">
            <a:srgbClr val="000000">
              <a:alpha val="25000"/>
            </a:srgbClr>
          </a:outerShdw>
        </a:effectLst>
      </dsp:spPr>
      <dsp:style>
        <a:lnRef idx="0">
          <a:scrgbClr r="0" g="0" b="0"/>
        </a:lnRef>
        <a:fillRef idx="1">
          <a:scrgbClr r="0" g="0" b="0"/>
        </a:fillRef>
        <a:effectRef idx="3">
          <a:scrgbClr r="0" g="0" b="0"/>
        </a:effectRef>
        <a:fontRef idx="minor"/>
      </dsp:style>
    </dsp:sp>
    <dsp:sp modelId="{70BB39EC-3C5F-E041-9DD5-78E3C65298E3}">
      <dsp:nvSpPr>
        <dsp:cNvPr id="0" name=""/>
        <dsp:cNvSpPr/>
      </dsp:nvSpPr>
      <dsp:spPr>
        <a:xfrm rot="10800000">
          <a:off x="2160753" y="4502265"/>
          <a:ext cx="7431808" cy="1155326"/>
        </a:xfrm>
        <a:prstGeom prst="homePlate">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9467" tIns="121920" rIns="227584" bIns="121920" numCol="1" spcCol="1270" anchor="t" anchorCtr="0">
          <a:noAutofit/>
        </a:bodyPr>
        <a:lstStyle/>
        <a:p>
          <a:pPr lvl="0" algn="l" defTabSz="1422400" rtl="0">
            <a:lnSpc>
              <a:spcPct val="90000"/>
            </a:lnSpc>
            <a:spcBef>
              <a:spcPct val="0"/>
            </a:spcBef>
            <a:spcAft>
              <a:spcPct val="35000"/>
            </a:spcAft>
          </a:pPr>
          <a:r>
            <a:rPr lang="fr-FR" sz="3200" b="1" u="sng" kern="1200" dirty="0" smtClean="0"/>
            <a:t>I</a:t>
          </a:r>
          <a:r>
            <a:rPr lang="fr-FR" sz="2200" kern="1200" dirty="0" smtClean="0"/>
            <a:t>nsertion</a:t>
          </a:r>
          <a:endParaRPr lang="fr-FR" sz="2200" kern="1200" dirty="0"/>
        </a:p>
        <a:p>
          <a:pPr marL="171450" lvl="1" indent="-171450" algn="l" defTabSz="755650" rtl="0">
            <a:lnSpc>
              <a:spcPct val="90000"/>
            </a:lnSpc>
            <a:spcBef>
              <a:spcPct val="0"/>
            </a:spcBef>
            <a:spcAft>
              <a:spcPct val="15000"/>
            </a:spcAft>
            <a:buChar char="•"/>
          </a:pPr>
          <a:r>
            <a:rPr lang="fr-FR" sz="1700" kern="1200" dirty="0" smtClean="0"/>
            <a:t>On insère "demain, hier ou aujourd'hui" devant la phrase et on observe ce qui change. Très intéressant pour le test des participes présents.</a:t>
          </a:r>
          <a:endParaRPr lang="fr-FR" sz="1700" kern="1200" dirty="0"/>
        </a:p>
      </dsp:txBody>
      <dsp:txXfrm rot="10800000">
        <a:off x="2449584" y="4502265"/>
        <a:ext cx="7142977" cy="1155326"/>
      </dsp:txXfrm>
    </dsp:sp>
    <dsp:sp modelId="{7C285090-E4EF-1F4A-A5F1-BA6668C5A1F1}">
      <dsp:nvSpPr>
        <dsp:cNvPr id="0" name=""/>
        <dsp:cNvSpPr/>
      </dsp:nvSpPr>
      <dsp:spPr>
        <a:xfrm>
          <a:off x="1583090" y="4502265"/>
          <a:ext cx="1155326" cy="1155326"/>
        </a:xfrm>
        <a:prstGeom prst="ellipse">
          <a:avLst/>
        </a:prstGeom>
        <a:solidFill>
          <a:schemeClr val="accent1">
            <a:tint val="50000"/>
            <a:hueOff val="0"/>
            <a:satOff val="0"/>
            <a:lumOff val="0"/>
            <a:alphaOff val="0"/>
          </a:schemeClr>
        </a:solidFill>
        <a:ln>
          <a:noFill/>
        </a:ln>
        <a:effectLst>
          <a:outerShdw blurRad="38100" dist="25400" dir="5400000" algn="ctr" rotWithShape="0">
            <a:srgbClr val="000000">
              <a:alpha val="25000"/>
            </a:srgbClr>
          </a:outerShdw>
        </a:effectLst>
      </dsp:spPr>
      <dsp:style>
        <a:lnRef idx="0">
          <a:scrgbClr r="0" g="0" b="0"/>
        </a:lnRef>
        <a:fillRef idx="1">
          <a:scrgbClr r="0" g="0" b="0"/>
        </a:fillRef>
        <a:effectRef idx="3">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91D6F-15B0-B547-9D60-032939701817}">
      <dsp:nvSpPr>
        <dsp:cNvPr id="0" name=""/>
        <dsp:cNvSpPr/>
      </dsp:nvSpPr>
      <dsp:spPr>
        <a:xfrm>
          <a:off x="0" y="8880"/>
          <a:ext cx="10178321" cy="129285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FR" sz="2400" kern="1200" dirty="0" smtClean="0"/>
            <a:t>Comment trouver le </a:t>
          </a:r>
          <a:r>
            <a:rPr lang="fr-FR" sz="2400" b="1" kern="1200" dirty="0" smtClean="0"/>
            <a:t>Groupe Sujet</a:t>
          </a:r>
          <a:r>
            <a:rPr lang="fr-FR" sz="2400" kern="1200" dirty="0" smtClean="0"/>
            <a:t> dans une phrase simple ou complexe ?</a:t>
          </a:r>
          <a:endParaRPr lang="fr-FR" sz="2400" kern="1200" dirty="0"/>
        </a:p>
      </dsp:txBody>
      <dsp:txXfrm>
        <a:off x="63112" y="71992"/>
        <a:ext cx="10052097" cy="1166626"/>
      </dsp:txXfrm>
    </dsp:sp>
    <dsp:sp modelId="{F9ACB7BC-18BB-5742-AE65-92B8B23C102F}">
      <dsp:nvSpPr>
        <dsp:cNvPr id="0" name=""/>
        <dsp:cNvSpPr/>
      </dsp:nvSpPr>
      <dsp:spPr>
        <a:xfrm>
          <a:off x="0" y="1488930"/>
          <a:ext cx="10178321" cy="129285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FR" sz="2400" kern="1200" dirty="0" smtClean="0"/>
            <a:t>Trouver avec les élèves un moyen qui se substitue à l’insuffisante (</a:t>
          </a:r>
          <a:r>
            <a:rPr lang="fr-FR" sz="2400" i="1" kern="1200" dirty="0" smtClean="0"/>
            <a:t>à montrer</a:t>
          </a:r>
          <a:r>
            <a:rPr lang="fr-FR" sz="2400" kern="1200" dirty="0" smtClean="0"/>
            <a:t>) question </a:t>
          </a:r>
          <a:r>
            <a:rPr lang="fr-FR" sz="2400" b="1" kern="1200" dirty="0" smtClean="0"/>
            <a:t>« qui est-ce qui ? » </a:t>
          </a:r>
          <a:r>
            <a:rPr lang="fr-FR" sz="2400" kern="1200" dirty="0" smtClean="0"/>
            <a:t>le plus souvent utilisée par les élèves pour identifier le Groupe Sujet dans une phrase.</a:t>
          </a:r>
          <a:endParaRPr lang="fr-FR" sz="2400" kern="1200" dirty="0"/>
        </a:p>
      </dsp:txBody>
      <dsp:txXfrm>
        <a:off x="63112" y="1552042"/>
        <a:ext cx="10052097" cy="1166626"/>
      </dsp:txXfrm>
    </dsp:sp>
    <dsp:sp modelId="{05FB10A4-3212-CC40-82DA-5A8AE530A663}">
      <dsp:nvSpPr>
        <dsp:cNvPr id="0" name=""/>
        <dsp:cNvSpPr/>
      </dsp:nvSpPr>
      <dsp:spPr>
        <a:xfrm>
          <a:off x="0" y="2968980"/>
          <a:ext cx="10178321" cy="129285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FR" sz="2400" kern="1200" dirty="0" smtClean="0"/>
            <a:t>Dégager le fonctionnement du Groupe Sujet dans une phrase. </a:t>
          </a:r>
          <a:endParaRPr lang="fr-FR" sz="2400" kern="1200" dirty="0"/>
        </a:p>
      </dsp:txBody>
      <dsp:txXfrm>
        <a:off x="63112" y="3032092"/>
        <a:ext cx="10052097" cy="11666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91D6F-15B0-B547-9D60-032939701817}">
      <dsp:nvSpPr>
        <dsp:cNvPr id="0" name=""/>
        <dsp:cNvSpPr/>
      </dsp:nvSpPr>
      <dsp:spPr>
        <a:xfrm>
          <a:off x="0" y="8880"/>
          <a:ext cx="10178321" cy="129285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FR" sz="2400" b="1" kern="1200" dirty="0" smtClean="0"/>
            <a:t>Comment trouver le ou les Groupe(s) Complément(s) dans une phrase simple ou complexe ? </a:t>
          </a:r>
          <a:endParaRPr lang="fr-FR" sz="2400" kern="1200" dirty="0"/>
        </a:p>
      </dsp:txBody>
      <dsp:txXfrm>
        <a:off x="63112" y="71992"/>
        <a:ext cx="10052097" cy="1166626"/>
      </dsp:txXfrm>
    </dsp:sp>
    <dsp:sp modelId="{F9ACB7BC-18BB-5742-AE65-92B8B23C102F}">
      <dsp:nvSpPr>
        <dsp:cNvPr id="0" name=""/>
        <dsp:cNvSpPr/>
      </dsp:nvSpPr>
      <dsp:spPr>
        <a:xfrm>
          <a:off x="0" y="1488930"/>
          <a:ext cx="10178321" cy="129285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FR" sz="2400" b="1" kern="1200" dirty="0" smtClean="0"/>
            <a:t>Faire fonctionner avec les élèves le procédé́ du présentatif « c’est ... que » pour identifier les Groupes Compléments dans une phrase. </a:t>
          </a:r>
          <a:endParaRPr lang="fr-FR" sz="2400" kern="1200" dirty="0"/>
        </a:p>
      </dsp:txBody>
      <dsp:txXfrm>
        <a:off x="63112" y="1552042"/>
        <a:ext cx="10052097" cy="1166626"/>
      </dsp:txXfrm>
    </dsp:sp>
    <dsp:sp modelId="{05FB10A4-3212-CC40-82DA-5A8AE530A663}">
      <dsp:nvSpPr>
        <dsp:cNvPr id="0" name=""/>
        <dsp:cNvSpPr/>
      </dsp:nvSpPr>
      <dsp:spPr>
        <a:xfrm>
          <a:off x="0" y="2968980"/>
          <a:ext cx="10178321" cy="129285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38100" dist="25400" dir="5400000" algn="ctr" rotWithShape="0">
            <a:srgbClr val="000000">
              <a:alpha val="25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FR" sz="2400" b="1" kern="1200" dirty="0" smtClean="0"/>
            <a:t>Différencier les compléments de verbe et les compléments de phrase à la construction du sens d’une phrase en utilisant les différentes manipulation syntaxiques.</a:t>
          </a:r>
          <a:endParaRPr lang="fr-FR" sz="2400" kern="1200" dirty="0"/>
        </a:p>
      </dsp:txBody>
      <dsp:txXfrm>
        <a:off x="63112" y="3032092"/>
        <a:ext cx="10052097" cy="1166626"/>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2EF59D-03FD-4643-BA57-D7140E93E525}" type="datetimeFigureOut">
              <a:rPr lang="fr-FR" smtClean="0"/>
              <a:t>09/03/2017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F98974-44C7-A648-B5BA-CC397D3C58B7}" type="slidenum">
              <a:rPr lang="fr-FR" smtClean="0"/>
              <a:t>‹#›</a:t>
            </a:fld>
            <a:endParaRPr lang="fr-FR"/>
          </a:p>
        </p:txBody>
      </p:sp>
    </p:spTree>
    <p:extLst>
      <p:ext uri="{BB962C8B-B14F-4D97-AF65-F5344CB8AC3E}">
        <p14:creationId xmlns:p14="http://schemas.microsoft.com/office/powerpoint/2010/main" val="461319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smtClean="0"/>
              <a:t>Cliquez et modifiez le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3/9/17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smtClean="0"/>
              <a:t>Cliquez et modifiez le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smtClean="0"/>
              <a:t>Cliquez et modifiez le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3/9/17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3/9/17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smtClean="0"/>
              <a:t>Cliquez et modifiez le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3/9/17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3/9/17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3/9/17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smtClean="0"/>
              <a:t>Cliquez et modifiez le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3/9/17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smtClean="0"/>
              <a:t>Cliquez et modifiez le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3/9/17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smtClean="0"/>
              <a:t>Cliquez et modifiez le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3/9/17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ettres.ac-aix-marseille.fr/college/langue/grammaire6.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manipulations syntaxiques</a:t>
            </a:r>
            <a:endParaRPr lang="fr-FR" dirty="0"/>
          </a:p>
        </p:txBody>
      </p:sp>
      <p:sp>
        <p:nvSpPr>
          <p:cNvPr id="3" name="Sous-titre 2"/>
          <p:cNvSpPr>
            <a:spLocks noGrp="1"/>
          </p:cNvSpPr>
          <p:nvPr>
            <p:ph type="subTitle" idx="1"/>
          </p:nvPr>
        </p:nvSpPr>
        <p:spPr/>
        <p:txBody>
          <a:bodyPr/>
          <a:lstStyle/>
          <a:p>
            <a:r>
              <a:rPr lang="fr-FR" dirty="0" smtClean="0"/>
              <a:t>Groupe sujet – groupes </a:t>
            </a:r>
            <a:r>
              <a:rPr lang="fr-FR" dirty="0" err="1" smtClean="0"/>
              <a:t>complÉments</a:t>
            </a:r>
            <a:endParaRPr lang="fr-FR" dirty="0"/>
          </a:p>
        </p:txBody>
      </p:sp>
    </p:spTree>
    <p:extLst>
      <p:ext uri="{BB962C8B-B14F-4D97-AF65-F5344CB8AC3E}">
        <p14:creationId xmlns:p14="http://schemas.microsoft.com/office/powerpoint/2010/main" val="1379727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1678" y="382385"/>
            <a:ext cx="10178322" cy="798233"/>
          </a:xfrm>
        </p:spPr>
        <p:txBody>
          <a:bodyPr/>
          <a:lstStyle/>
          <a:p>
            <a:r>
              <a:rPr lang="fr-FR" dirty="0" smtClean="0"/>
              <a:t>Allez plus loin avec </a:t>
            </a:r>
            <a:r>
              <a:rPr lang="fr-FR" dirty="0" smtClean="0">
                <a:solidFill>
                  <a:schemeClr val="accent1"/>
                </a:solidFill>
              </a:rPr>
              <a:t>#ORNI</a:t>
            </a:r>
            <a:endParaRPr lang="fr-FR" dirty="0">
              <a:solidFill>
                <a:schemeClr val="accent1"/>
              </a:solidFill>
            </a:endParaRPr>
          </a:p>
        </p:txBody>
      </p:sp>
      <p:sp>
        <p:nvSpPr>
          <p:cNvPr id="3" name="Espace réservé du contenu 2"/>
          <p:cNvSpPr>
            <a:spLocks noGrp="1"/>
          </p:cNvSpPr>
          <p:nvPr>
            <p:ph idx="1"/>
          </p:nvPr>
        </p:nvSpPr>
        <p:spPr>
          <a:xfrm>
            <a:off x="1251678" y="1383176"/>
            <a:ext cx="10178322" cy="4948176"/>
          </a:xfrm>
        </p:spPr>
        <p:txBody>
          <a:bodyPr>
            <a:normAutofit lnSpcReduction="10000"/>
          </a:bodyPr>
          <a:lstStyle/>
          <a:p>
            <a:r>
              <a:rPr lang="fr-FR" dirty="0" smtClean="0"/>
              <a:t>Cette méthode peut-être utilisée comme code de correction dans la marge pour pousser l’élève à corriger des erreurs sur les verbes dans les expressions écrites. Soit la phrase :</a:t>
            </a:r>
          </a:p>
          <a:p>
            <a:endParaRPr lang="fr-FR" dirty="0" smtClean="0"/>
          </a:p>
          <a:p>
            <a:pPr marL="0" indent="0" algn="ctr">
              <a:buNone/>
            </a:pPr>
            <a:r>
              <a:rPr lang="fr-FR" dirty="0" smtClean="0"/>
              <a:t>« L’horrible monstre </a:t>
            </a:r>
            <a:r>
              <a:rPr lang="fr-FR" b="1" dirty="0" smtClean="0"/>
              <a:t>*effrayé </a:t>
            </a:r>
            <a:r>
              <a:rPr lang="fr-FR" dirty="0" smtClean="0"/>
              <a:t>sa belle qui n’aimait pas être surprise »</a:t>
            </a:r>
          </a:p>
          <a:p>
            <a:pPr marL="0" indent="0" algn="just">
              <a:buNone/>
            </a:pPr>
            <a:endParaRPr lang="fr-FR" dirty="0"/>
          </a:p>
          <a:p>
            <a:pPr marL="0" indent="0" algn="just">
              <a:buNone/>
            </a:pPr>
            <a:r>
              <a:rPr lang="fr-FR" dirty="0" smtClean="0"/>
              <a:t>La mention </a:t>
            </a:r>
            <a:r>
              <a:rPr lang="fr-FR" b="1" dirty="0" smtClean="0"/>
              <a:t>#ORNI </a:t>
            </a:r>
            <a:r>
              <a:rPr lang="fr-FR" dirty="0" smtClean="0"/>
              <a:t>dans la marge va pousser l’élève à retrouver tous les verbes conjugués et corriger son erreur sans lui avoir soulignée au préalable. Il doit être actif et réutiliser systématiques ces démarches pour que cela devienne un automatisme.</a:t>
            </a:r>
          </a:p>
          <a:p>
            <a:pPr marL="0" indent="0" algn="just">
              <a:buNone/>
            </a:pPr>
            <a:endParaRPr lang="fr-FR" dirty="0" smtClean="0"/>
          </a:p>
          <a:p>
            <a:pPr marL="0" indent="0" algn="just">
              <a:buNone/>
            </a:pPr>
            <a:r>
              <a:rPr lang="fr-FR" b="1" u="sng" dirty="0" smtClean="0">
                <a:solidFill>
                  <a:schemeClr val="accent1"/>
                </a:solidFill>
              </a:rPr>
              <a:t>N</a:t>
            </a:r>
            <a:r>
              <a:rPr lang="fr-FR" dirty="0" smtClean="0"/>
              <a:t>égation : </a:t>
            </a:r>
            <a:r>
              <a:rPr lang="fr-FR" dirty="0"/>
              <a:t>L’horrible monstre </a:t>
            </a:r>
            <a:r>
              <a:rPr lang="fr-FR" b="1" u="sng" dirty="0" smtClean="0">
                <a:solidFill>
                  <a:schemeClr val="accent1"/>
                </a:solidFill>
              </a:rPr>
              <a:t>n’</a:t>
            </a:r>
            <a:r>
              <a:rPr lang="fr-FR" dirty="0" smtClean="0"/>
              <a:t>*effrayé </a:t>
            </a:r>
            <a:r>
              <a:rPr lang="fr-FR" b="1" u="sng" dirty="0" smtClean="0">
                <a:solidFill>
                  <a:schemeClr val="accent1"/>
                </a:solidFill>
              </a:rPr>
              <a:t>pas</a:t>
            </a:r>
            <a:r>
              <a:rPr lang="fr-FR" dirty="0" smtClean="0"/>
              <a:t> </a:t>
            </a:r>
            <a:r>
              <a:rPr lang="fr-FR" dirty="0"/>
              <a:t>sa belle qui n’aimait pas être </a:t>
            </a:r>
            <a:r>
              <a:rPr lang="fr-FR" dirty="0" smtClean="0"/>
              <a:t>surprise.</a:t>
            </a:r>
          </a:p>
          <a:p>
            <a:pPr marL="0" indent="0" algn="just">
              <a:buNone/>
            </a:pPr>
            <a:r>
              <a:rPr lang="fr-FR" b="1" u="sng" dirty="0" smtClean="0">
                <a:solidFill>
                  <a:schemeClr val="accent1"/>
                </a:solidFill>
              </a:rPr>
              <a:t>I</a:t>
            </a:r>
            <a:r>
              <a:rPr lang="fr-FR" dirty="0" smtClean="0"/>
              <a:t>nsertion : </a:t>
            </a:r>
            <a:r>
              <a:rPr lang="fr-FR" b="1" u="sng" dirty="0" smtClean="0">
                <a:solidFill>
                  <a:schemeClr val="accent1"/>
                </a:solidFill>
              </a:rPr>
              <a:t>Demain</a:t>
            </a:r>
            <a:r>
              <a:rPr lang="fr-FR" dirty="0" smtClean="0"/>
              <a:t>, L’horrible </a:t>
            </a:r>
            <a:r>
              <a:rPr lang="fr-FR" dirty="0"/>
              <a:t>monstre </a:t>
            </a:r>
            <a:r>
              <a:rPr lang="fr-FR" dirty="0" smtClean="0"/>
              <a:t>effray</a:t>
            </a:r>
            <a:r>
              <a:rPr lang="fr-FR" b="1" u="sng" dirty="0" smtClean="0">
                <a:solidFill>
                  <a:schemeClr val="accent1"/>
                </a:solidFill>
              </a:rPr>
              <a:t>era</a:t>
            </a:r>
            <a:r>
              <a:rPr lang="fr-FR" dirty="0" smtClean="0"/>
              <a:t> </a:t>
            </a:r>
            <a:r>
              <a:rPr lang="fr-FR" dirty="0"/>
              <a:t>sa belle qui </a:t>
            </a:r>
            <a:r>
              <a:rPr lang="fr-FR" dirty="0" smtClean="0"/>
              <a:t>n’aim</a:t>
            </a:r>
            <a:r>
              <a:rPr lang="fr-FR" b="1" u="sng" dirty="0" smtClean="0">
                <a:solidFill>
                  <a:schemeClr val="accent1"/>
                </a:solidFill>
              </a:rPr>
              <a:t>era</a:t>
            </a:r>
            <a:r>
              <a:rPr lang="fr-FR" dirty="0" smtClean="0"/>
              <a:t> </a:t>
            </a:r>
            <a:r>
              <a:rPr lang="fr-FR" dirty="0"/>
              <a:t>pas être </a:t>
            </a:r>
            <a:r>
              <a:rPr lang="fr-FR" dirty="0" smtClean="0"/>
              <a:t>surprise.</a:t>
            </a:r>
          </a:p>
          <a:p>
            <a:pPr marL="0" indent="0" algn="just">
              <a:buNone/>
            </a:pPr>
            <a:endParaRPr lang="fr-FR" dirty="0"/>
          </a:p>
          <a:p>
            <a:pPr marL="0" indent="0" algn="just">
              <a:buNone/>
            </a:pPr>
            <a:r>
              <a:rPr lang="fr-FR" b="1" i="1" dirty="0" smtClean="0"/>
              <a:t>Conclusion : </a:t>
            </a:r>
            <a:r>
              <a:rPr lang="fr-FR" dirty="0" smtClean="0"/>
              <a:t>« effrayer » doit être conjugué.</a:t>
            </a:r>
          </a:p>
        </p:txBody>
      </p:sp>
    </p:spTree>
    <p:extLst>
      <p:ext uri="{BB962C8B-B14F-4D97-AF65-F5344CB8AC3E}">
        <p14:creationId xmlns:p14="http://schemas.microsoft.com/office/powerpoint/2010/main" val="1167461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 Détecteurs de verbes secondaires</a:t>
            </a:r>
            <a:endParaRPr lang="fr-FR" dirty="0"/>
          </a:p>
        </p:txBody>
      </p:sp>
      <p:sp>
        <p:nvSpPr>
          <p:cNvPr id="3" name="Espace réservé du texte 2"/>
          <p:cNvSpPr>
            <a:spLocks noGrp="1"/>
          </p:cNvSpPr>
          <p:nvPr>
            <p:ph type="body" idx="1"/>
          </p:nvPr>
        </p:nvSpPr>
        <p:spPr/>
        <p:txBody>
          <a:bodyPr/>
          <a:lstStyle/>
          <a:p>
            <a:r>
              <a:rPr lang="fr-FR" dirty="0" smtClean="0"/>
              <a:t>Qui, que, quand, lorsque, puisque</a:t>
            </a:r>
            <a:r>
              <a:rPr lang="is-IS" dirty="0" smtClean="0"/>
              <a:t>…</a:t>
            </a:r>
            <a:endParaRPr lang="fr-FR" dirty="0"/>
          </a:p>
        </p:txBody>
      </p:sp>
    </p:spTree>
    <p:extLst>
      <p:ext uri="{BB962C8B-B14F-4D97-AF65-F5344CB8AC3E}">
        <p14:creationId xmlns:p14="http://schemas.microsoft.com/office/powerpoint/2010/main" val="253664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Les Détecteurs de verbes secondaires</a:t>
            </a:r>
            <a:endParaRPr lang="fr-FR" dirty="0"/>
          </a:p>
        </p:txBody>
      </p:sp>
      <p:sp>
        <p:nvSpPr>
          <p:cNvPr id="3" name="Espace réservé du contenu 2"/>
          <p:cNvSpPr>
            <a:spLocks noGrp="1"/>
          </p:cNvSpPr>
          <p:nvPr>
            <p:ph idx="1"/>
          </p:nvPr>
        </p:nvSpPr>
        <p:spPr/>
        <p:txBody>
          <a:bodyPr/>
          <a:lstStyle/>
          <a:p>
            <a:pPr marL="0" indent="0">
              <a:buNone/>
            </a:pPr>
            <a:r>
              <a:rPr lang="fr-FR" dirty="0" smtClean="0"/>
              <a:t>Il s’agit de vérifier si les verbes conjugués sélectionnés au préalable comportent devant eux des mots outils appelés subordonnants qui nous permettront d’indiquer que les verbes situés après ces détecteurs sont des </a:t>
            </a:r>
            <a:r>
              <a:rPr lang="fr-FR" b="1" dirty="0" smtClean="0"/>
              <a:t>verbes secondaires</a:t>
            </a:r>
            <a:r>
              <a:rPr lang="fr-FR" dirty="0" smtClean="0"/>
              <a:t>.</a:t>
            </a:r>
          </a:p>
          <a:p>
            <a:pPr marL="0" indent="0">
              <a:buNone/>
            </a:pPr>
            <a:endParaRPr lang="fr-FR" dirty="0"/>
          </a:p>
          <a:p>
            <a:pPr marL="0" indent="0">
              <a:buNone/>
            </a:pPr>
            <a:r>
              <a:rPr lang="fr-FR" sz="2800" dirty="0" smtClean="0"/>
              <a:t>« Mathilde Loisel </a:t>
            </a:r>
            <a:r>
              <a:rPr lang="fr-FR" sz="2800" b="1" u="sng" dirty="0" smtClean="0"/>
              <a:t>qui</a:t>
            </a:r>
            <a:r>
              <a:rPr lang="fr-FR" sz="2800" dirty="0" smtClean="0"/>
              <a:t> </a:t>
            </a:r>
            <a:r>
              <a:rPr lang="fr-FR" sz="2800" b="1" dirty="0" smtClean="0"/>
              <a:t>adorait</a:t>
            </a:r>
            <a:r>
              <a:rPr lang="fr-FR" sz="2800" dirty="0" smtClean="0"/>
              <a:t> la rivière de diamant </a:t>
            </a:r>
            <a:r>
              <a:rPr lang="fr-FR" sz="2800" b="1" u="sng" dirty="0" smtClean="0"/>
              <a:t>qu’</a:t>
            </a:r>
            <a:r>
              <a:rPr lang="fr-FR" sz="2800" dirty="0" smtClean="0"/>
              <a:t>on lui </a:t>
            </a:r>
            <a:r>
              <a:rPr lang="fr-FR" sz="2800" b="1" dirty="0" smtClean="0"/>
              <a:t>avait prêtée</a:t>
            </a:r>
            <a:r>
              <a:rPr lang="fr-FR" sz="2800" dirty="0" smtClean="0"/>
              <a:t>, </a:t>
            </a:r>
            <a:r>
              <a:rPr lang="fr-FR" sz="2800" b="1" dirty="0" smtClean="0"/>
              <a:t>pensait</a:t>
            </a:r>
            <a:r>
              <a:rPr lang="fr-FR" sz="2800" dirty="0" smtClean="0"/>
              <a:t> faire forte impression. »</a:t>
            </a:r>
            <a:endParaRPr lang="fr-FR" sz="2800" dirty="0"/>
          </a:p>
        </p:txBody>
      </p:sp>
    </p:spTree>
    <p:extLst>
      <p:ext uri="{BB962C8B-B14F-4D97-AF65-F5344CB8AC3E}">
        <p14:creationId xmlns:p14="http://schemas.microsoft.com/office/powerpoint/2010/main" val="1260931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3 – Sélection du verbe principal</a:t>
            </a:r>
            <a:endParaRPr lang="fr-FR"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559060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1678" y="382385"/>
            <a:ext cx="10178322" cy="960278"/>
          </a:xfrm>
        </p:spPr>
        <p:txBody>
          <a:bodyPr/>
          <a:lstStyle/>
          <a:p>
            <a:pPr algn="ctr"/>
            <a:r>
              <a:rPr lang="fr-FR" dirty="0" smtClean="0"/>
              <a:t>Le verbe principal</a:t>
            </a:r>
            <a:endParaRPr lang="fr-FR" dirty="0"/>
          </a:p>
        </p:txBody>
      </p:sp>
      <p:sp>
        <p:nvSpPr>
          <p:cNvPr id="3" name="Espace réservé du contenu 2"/>
          <p:cNvSpPr>
            <a:spLocks noGrp="1"/>
          </p:cNvSpPr>
          <p:nvPr>
            <p:ph idx="1"/>
          </p:nvPr>
        </p:nvSpPr>
        <p:spPr>
          <a:xfrm>
            <a:off x="1251678" y="1574157"/>
            <a:ext cx="10178322" cy="4305435"/>
          </a:xfrm>
        </p:spPr>
        <p:txBody>
          <a:bodyPr>
            <a:normAutofit lnSpcReduction="10000"/>
          </a:bodyPr>
          <a:lstStyle/>
          <a:p>
            <a:pPr marL="0" indent="0">
              <a:buNone/>
            </a:pPr>
            <a:r>
              <a:rPr lang="fr-FR" dirty="0" smtClean="0"/>
              <a:t>Le verbe principal est celui qui </a:t>
            </a:r>
            <a:r>
              <a:rPr lang="fr-FR" b="1" dirty="0" smtClean="0"/>
              <a:t>n’a pas de détecteur de verbe secondaire</a:t>
            </a:r>
            <a:r>
              <a:rPr lang="fr-FR" dirty="0" smtClean="0"/>
              <a:t> devant lui. C’est donc le plus important, on ne peut pas le supprimer.</a:t>
            </a:r>
          </a:p>
          <a:p>
            <a:pPr marL="0" indent="0">
              <a:buNone/>
            </a:pPr>
            <a:endParaRPr lang="fr-FR" dirty="0" smtClean="0"/>
          </a:p>
          <a:p>
            <a:pPr marL="0" indent="0">
              <a:buNone/>
            </a:pPr>
            <a:endParaRPr lang="fr-FR" dirty="0"/>
          </a:p>
          <a:p>
            <a:pPr marL="0" indent="0">
              <a:buNone/>
            </a:pPr>
            <a:r>
              <a:rPr lang="fr-FR" sz="2800" b="1" u="sng" dirty="0" smtClean="0"/>
              <a:t>Quand</a:t>
            </a:r>
            <a:r>
              <a:rPr lang="fr-FR" sz="2800" dirty="0" smtClean="0"/>
              <a:t> il </a:t>
            </a:r>
            <a:r>
              <a:rPr lang="fr-FR" sz="2800" b="1" dirty="0" smtClean="0"/>
              <a:t>vint</a:t>
            </a:r>
            <a:r>
              <a:rPr lang="fr-FR" sz="2800" dirty="0" smtClean="0"/>
              <a:t> au monde, il </a:t>
            </a:r>
            <a:r>
              <a:rPr lang="fr-FR" sz="2800" b="1" dirty="0" smtClean="0"/>
              <a:t>n’était guère</a:t>
            </a:r>
            <a:r>
              <a:rPr lang="fr-FR" sz="2800" dirty="0" smtClean="0"/>
              <a:t> plus gros que le pouce.</a:t>
            </a:r>
          </a:p>
          <a:p>
            <a:pPr marL="0" indent="0">
              <a:buNone/>
            </a:pPr>
            <a:endParaRPr lang="fr-FR" dirty="0"/>
          </a:p>
          <a:p>
            <a:pPr marL="0" indent="0">
              <a:buNone/>
            </a:pPr>
            <a:endParaRPr lang="fr-FR" dirty="0" smtClean="0"/>
          </a:p>
          <a:p>
            <a:pPr marL="0" indent="0">
              <a:buNone/>
            </a:pPr>
            <a:r>
              <a:rPr lang="fr-FR" dirty="0" smtClean="0"/>
              <a:t>Ici, nous avons deux verbes conjugués, le verbe « vint » comporte le subordonnant « quant », le verbe principal est donc « était ». </a:t>
            </a:r>
          </a:p>
          <a:p>
            <a:pPr marL="0" indent="0">
              <a:buNone/>
            </a:pPr>
            <a:endParaRPr lang="fr-FR" dirty="0"/>
          </a:p>
          <a:p>
            <a:pPr marL="0" indent="0">
              <a:buNone/>
            </a:pPr>
            <a:r>
              <a:rPr lang="fr-FR" b="1" dirty="0" smtClean="0"/>
              <a:t>Rappel : </a:t>
            </a:r>
            <a:r>
              <a:rPr lang="fr-FR" dirty="0" smtClean="0"/>
              <a:t>On englobe la négation avec la sélection du verbe.</a:t>
            </a:r>
            <a:endParaRPr lang="fr-FR" dirty="0"/>
          </a:p>
        </p:txBody>
      </p:sp>
    </p:spTree>
    <p:extLst>
      <p:ext uri="{BB962C8B-B14F-4D97-AF65-F5344CB8AC3E}">
        <p14:creationId xmlns:p14="http://schemas.microsoft.com/office/powerpoint/2010/main" val="584594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 Groupe Sujet</a:t>
            </a:r>
            <a:endParaRPr lang="fr-FR" dirty="0"/>
          </a:p>
        </p:txBody>
      </p:sp>
      <p:sp>
        <p:nvSpPr>
          <p:cNvPr id="3" name="Sous-titre 2"/>
          <p:cNvSpPr>
            <a:spLocks noGrp="1"/>
          </p:cNvSpPr>
          <p:nvPr>
            <p:ph type="subTitle" idx="1"/>
          </p:nvPr>
        </p:nvSpPr>
        <p:spPr/>
        <p:txBody>
          <a:bodyPr/>
          <a:lstStyle/>
          <a:p>
            <a:r>
              <a:rPr lang="fr-FR" dirty="0"/>
              <a:t>É</a:t>
            </a:r>
            <a:r>
              <a:rPr lang="fr-FR" dirty="0" smtClean="0"/>
              <a:t>tape 2</a:t>
            </a:r>
            <a:endParaRPr lang="fr-FR" dirty="0"/>
          </a:p>
        </p:txBody>
      </p:sp>
    </p:spTree>
    <p:extLst>
      <p:ext uri="{BB962C8B-B14F-4D97-AF65-F5344CB8AC3E}">
        <p14:creationId xmlns:p14="http://schemas.microsoft.com/office/powerpoint/2010/main" val="1067870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 Extraction entre :</a:t>
            </a:r>
            <a:br>
              <a:rPr lang="fr-FR" dirty="0" smtClean="0"/>
            </a:br>
            <a:r>
              <a:rPr lang="fr-FR" dirty="0" smtClean="0">
                <a:solidFill>
                  <a:schemeClr val="accent1"/>
                </a:solidFill>
              </a:rPr>
              <a:t>C’est</a:t>
            </a:r>
            <a:r>
              <a:rPr lang="fr-FR" dirty="0" smtClean="0"/>
              <a:t> </a:t>
            </a:r>
            <a:r>
              <a:rPr lang="fr-FR" dirty="0" smtClean="0">
                <a:solidFill>
                  <a:schemeClr val="accent5"/>
                </a:solidFill>
              </a:rPr>
              <a:t>[</a:t>
            </a:r>
            <a:r>
              <a:rPr lang="is-IS" dirty="0" smtClean="0"/>
              <a:t>…</a:t>
            </a:r>
            <a:r>
              <a:rPr lang="is-IS" dirty="0" smtClean="0">
                <a:solidFill>
                  <a:schemeClr val="accent5"/>
                </a:solidFill>
              </a:rPr>
              <a:t>]</a:t>
            </a:r>
            <a:r>
              <a:rPr lang="is-IS" dirty="0" smtClean="0"/>
              <a:t> </a:t>
            </a:r>
            <a:r>
              <a:rPr lang="is-IS" dirty="0" smtClean="0">
                <a:solidFill>
                  <a:schemeClr val="accent1"/>
                </a:solidFill>
              </a:rPr>
              <a:t>QUI</a:t>
            </a:r>
            <a:endParaRPr lang="fr-FR" dirty="0">
              <a:solidFill>
                <a:schemeClr val="accent1"/>
              </a:solidFill>
            </a:endParaRPr>
          </a:p>
        </p:txBody>
      </p:sp>
      <p:sp>
        <p:nvSpPr>
          <p:cNvPr id="3" name="Espace réservé du texte 2"/>
          <p:cNvSpPr>
            <a:spLocks noGrp="1"/>
          </p:cNvSpPr>
          <p:nvPr>
            <p:ph type="body" idx="1"/>
          </p:nvPr>
        </p:nvSpPr>
        <p:spPr/>
        <p:txBody>
          <a:bodyPr/>
          <a:lstStyle/>
          <a:p>
            <a:pPr algn="ctr"/>
            <a:r>
              <a:rPr lang="fr-FR" dirty="0" smtClean="0"/>
              <a:t>Trouver le groupe sujet</a:t>
            </a:r>
            <a:endParaRPr lang="fr-FR" dirty="0"/>
          </a:p>
        </p:txBody>
      </p:sp>
    </p:spTree>
    <p:extLst>
      <p:ext uri="{BB962C8B-B14F-4D97-AF65-F5344CB8AC3E}">
        <p14:creationId xmlns:p14="http://schemas.microsoft.com/office/powerpoint/2010/main" val="667873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Objectifs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132282199"/>
              </p:ext>
            </p:extLst>
          </p:nvPr>
        </p:nvGraphicFramePr>
        <p:xfrm>
          <a:off x="1251678" y="1608881"/>
          <a:ext cx="10178322" cy="4270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22012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1678" y="382385"/>
            <a:ext cx="10178322" cy="960278"/>
          </a:xfrm>
        </p:spPr>
        <p:txBody>
          <a:bodyPr/>
          <a:lstStyle/>
          <a:p>
            <a:pPr algn="ctr"/>
            <a:r>
              <a:rPr lang="fr-FR" dirty="0" smtClean="0"/>
              <a:t>Démarches</a:t>
            </a:r>
            <a:endParaRPr lang="fr-FR" dirty="0"/>
          </a:p>
        </p:txBody>
      </p:sp>
      <p:sp>
        <p:nvSpPr>
          <p:cNvPr id="3" name="Espace réservé du contenu 2"/>
          <p:cNvSpPr>
            <a:spLocks noGrp="1"/>
          </p:cNvSpPr>
          <p:nvPr>
            <p:ph idx="1"/>
          </p:nvPr>
        </p:nvSpPr>
        <p:spPr>
          <a:xfrm>
            <a:off x="1251678" y="1504709"/>
            <a:ext cx="10178322" cy="4374883"/>
          </a:xfrm>
        </p:spPr>
        <p:txBody>
          <a:bodyPr/>
          <a:lstStyle/>
          <a:p>
            <a:pPr marL="0" indent="0">
              <a:buNone/>
            </a:pPr>
            <a:r>
              <a:rPr lang="fr-FR" sz="2400" dirty="0" smtClean="0"/>
              <a:t>Plusieurs démarches sont possibles sur papier ou à l’aide du numérique :</a:t>
            </a:r>
          </a:p>
          <a:p>
            <a:pPr marL="0" indent="0">
              <a:buNone/>
            </a:pPr>
            <a:endParaRPr lang="fr-FR" dirty="0"/>
          </a:p>
          <a:p>
            <a:pPr marL="457200" indent="-457200">
              <a:buAutoNum type="arabicPeriod"/>
            </a:pPr>
            <a:r>
              <a:rPr lang="fr-FR" sz="2400" b="1" dirty="0" smtClean="0"/>
              <a:t>Sur papier : </a:t>
            </a:r>
            <a:r>
              <a:rPr lang="fr-FR" sz="2400" dirty="0" smtClean="0"/>
              <a:t>Voir les propositions de séquence d’Anne </a:t>
            </a:r>
            <a:r>
              <a:rPr lang="fr-FR" sz="2400" dirty="0" err="1" smtClean="0"/>
              <a:t>Guerpillon</a:t>
            </a:r>
            <a:r>
              <a:rPr lang="fr-FR" sz="2400" dirty="0" smtClean="0"/>
              <a:t> IA-IPR de Lettres – </a:t>
            </a:r>
            <a:r>
              <a:rPr lang="fr-FR" sz="2400" dirty="0"/>
              <a:t>académie Aix-Marseille : </a:t>
            </a:r>
            <a:r>
              <a:rPr lang="fr-FR" sz="2400" dirty="0">
                <a:hlinkClick r:id="rId2"/>
              </a:rPr>
              <a:t>http://</a:t>
            </a:r>
            <a:r>
              <a:rPr lang="fr-FR" sz="2400" dirty="0" err="1">
                <a:hlinkClick r:id="rId2"/>
              </a:rPr>
              <a:t>lettres.ac-aix-marseille.fr</a:t>
            </a:r>
            <a:r>
              <a:rPr lang="fr-FR" sz="2400" dirty="0">
                <a:hlinkClick r:id="rId2"/>
              </a:rPr>
              <a:t>/</a:t>
            </a:r>
            <a:r>
              <a:rPr lang="fr-FR" sz="2400" dirty="0" err="1">
                <a:hlinkClick r:id="rId2"/>
              </a:rPr>
              <a:t>college</a:t>
            </a:r>
            <a:r>
              <a:rPr lang="fr-FR" sz="2400" dirty="0">
                <a:hlinkClick r:id="rId2"/>
              </a:rPr>
              <a:t>/langue/grammaire6.pdf</a:t>
            </a:r>
            <a:endParaRPr lang="fr-FR" sz="2400" dirty="0" smtClean="0"/>
          </a:p>
          <a:p>
            <a:pPr marL="457200" indent="-457200">
              <a:buAutoNum type="arabicPeriod"/>
            </a:pPr>
            <a:endParaRPr lang="fr-FR" sz="2400" dirty="0" smtClean="0"/>
          </a:p>
          <a:p>
            <a:pPr marL="457200" indent="-457200">
              <a:buAutoNum type="arabicPeriod"/>
            </a:pPr>
            <a:r>
              <a:rPr lang="fr-FR" sz="2400" b="1" dirty="0" smtClean="0"/>
              <a:t>Numérique</a:t>
            </a:r>
            <a:r>
              <a:rPr lang="fr-FR" sz="2400" dirty="0" smtClean="0"/>
              <a:t> : Utilisation du logiciel </a:t>
            </a:r>
            <a:r>
              <a:rPr lang="fr-FR" sz="2400" dirty="0" err="1" smtClean="0"/>
              <a:t>iGrammaire</a:t>
            </a:r>
            <a:r>
              <a:rPr lang="fr-FR" sz="2400" dirty="0" smtClean="0"/>
              <a:t>, avec proposition de séances permettant d’exploiter le Groupe Sujet dans différentes activités, à l’aide du numérique.</a:t>
            </a:r>
            <a:endParaRPr lang="fr-FR" sz="2400" dirty="0"/>
          </a:p>
        </p:txBody>
      </p:sp>
    </p:spTree>
    <p:extLst>
      <p:ext uri="{BB962C8B-B14F-4D97-AF65-F5344CB8AC3E}">
        <p14:creationId xmlns:p14="http://schemas.microsoft.com/office/powerpoint/2010/main" val="1414322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Analyse de la phrase suivante</a:t>
            </a:r>
            <a:endParaRPr lang="fr-FR" dirty="0"/>
          </a:p>
        </p:txBody>
      </p:sp>
      <p:sp>
        <p:nvSpPr>
          <p:cNvPr id="3" name="Espace réservé du contenu 2"/>
          <p:cNvSpPr>
            <a:spLocks noGrp="1"/>
          </p:cNvSpPr>
          <p:nvPr>
            <p:ph idx="1"/>
          </p:nvPr>
        </p:nvSpPr>
        <p:spPr>
          <a:xfrm>
            <a:off x="1251678" y="1562583"/>
            <a:ext cx="10178322" cy="4317010"/>
          </a:xfrm>
        </p:spPr>
        <p:txBody>
          <a:bodyPr>
            <a:normAutofit/>
          </a:bodyPr>
          <a:lstStyle/>
          <a:p>
            <a:pPr marL="0" indent="0" algn="just">
              <a:buNone/>
            </a:pPr>
            <a:endParaRPr lang="fr-FR" sz="4800" dirty="0" smtClean="0"/>
          </a:p>
          <a:p>
            <a:pPr marL="0" indent="0" algn="just">
              <a:buNone/>
            </a:pPr>
            <a:r>
              <a:rPr lang="fr-FR" sz="4800" dirty="0" smtClean="0"/>
              <a:t>« </a:t>
            </a:r>
            <a:r>
              <a:rPr lang="fr-FR" sz="4800" dirty="0"/>
              <a:t>Antigone dont rien </a:t>
            </a:r>
            <a:r>
              <a:rPr lang="fr-FR" sz="4800" dirty="0" smtClean="0"/>
              <a:t>n’arrêtait </a:t>
            </a:r>
            <a:r>
              <a:rPr lang="fr-FR" sz="4800" dirty="0"/>
              <a:t>le courroux, brava toutes les interdictions</a:t>
            </a:r>
            <a:r>
              <a:rPr lang="fr-FR" sz="4800" dirty="0" smtClean="0"/>
              <a:t>. »</a:t>
            </a:r>
            <a:endParaRPr lang="fr-FR" sz="4800" dirty="0"/>
          </a:p>
        </p:txBody>
      </p:sp>
    </p:spTree>
    <p:extLst>
      <p:ext uri="{BB962C8B-B14F-4D97-AF65-F5344CB8AC3E}">
        <p14:creationId xmlns:p14="http://schemas.microsoft.com/office/powerpoint/2010/main" val="1818977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Formules à utiliser</a:t>
            </a:r>
            <a:endParaRPr lang="fr-FR" dirty="0"/>
          </a:p>
        </p:txBody>
      </p:sp>
      <p:sp>
        <p:nvSpPr>
          <p:cNvPr id="3" name="Espace réservé du texte 2"/>
          <p:cNvSpPr>
            <a:spLocks noGrp="1"/>
          </p:cNvSpPr>
          <p:nvPr>
            <p:ph type="body" idx="1"/>
          </p:nvPr>
        </p:nvSpPr>
        <p:spPr/>
        <p:txBody>
          <a:bodyPr/>
          <a:lstStyle/>
          <a:p>
            <a:pPr algn="ctr"/>
            <a:r>
              <a:rPr lang="fr-FR" dirty="0" smtClean="0"/>
              <a:t>Groupe sujet</a:t>
            </a:r>
            <a:endParaRPr lang="fr-FR" dirty="0"/>
          </a:p>
        </p:txBody>
      </p:sp>
      <p:sp>
        <p:nvSpPr>
          <p:cNvPr id="4" name="Espace réservé du contenu 3"/>
          <p:cNvSpPr>
            <a:spLocks noGrp="1"/>
          </p:cNvSpPr>
          <p:nvPr>
            <p:ph sz="half" idx="2"/>
          </p:nvPr>
        </p:nvSpPr>
        <p:spPr>
          <a:xfrm>
            <a:off x="1251678" y="2909102"/>
            <a:ext cx="4800600" cy="2996398"/>
          </a:xfrm>
        </p:spPr>
        <p:txBody>
          <a:bodyPr>
            <a:normAutofit/>
          </a:bodyPr>
          <a:lstStyle/>
          <a:p>
            <a:pPr marL="0" indent="0" algn="ctr">
              <a:lnSpc>
                <a:spcPct val="150000"/>
              </a:lnSpc>
              <a:buNone/>
            </a:pPr>
            <a:endParaRPr lang="fr-FR" sz="2800" b="1" dirty="0" smtClean="0"/>
          </a:p>
          <a:p>
            <a:pPr marL="0" indent="0" algn="ctr">
              <a:lnSpc>
                <a:spcPct val="150000"/>
              </a:lnSpc>
              <a:buNone/>
            </a:pPr>
            <a:r>
              <a:rPr lang="fr-FR" sz="2800" b="1" dirty="0" smtClean="0"/>
              <a:t>C’EST</a:t>
            </a:r>
            <a:r>
              <a:rPr lang="fr-FR" sz="2800" dirty="0" smtClean="0"/>
              <a:t> + </a:t>
            </a:r>
            <a:r>
              <a:rPr lang="fr-FR" sz="2800" b="1" dirty="0" smtClean="0">
                <a:solidFill>
                  <a:srgbClr val="FF0000"/>
                </a:solidFill>
              </a:rPr>
              <a:t>[</a:t>
            </a:r>
            <a:r>
              <a:rPr lang="fr-FR" sz="2800" dirty="0" smtClean="0"/>
              <a:t> GS </a:t>
            </a:r>
            <a:r>
              <a:rPr lang="fr-FR" sz="2800" b="1" dirty="0" smtClean="0">
                <a:solidFill>
                  <a:srgbClr val="FF0000"/>
                </a:solidFill>
              </a:rPr>
              <a:t>]</a:t>
            </a:r>
            <a:r>
              <a:rPr lang="fr-FR" sz="2800" dirty="0" smtClean="0"/>
              <a:t> + </a:t>
            </a:r>
            <a:r>
              <a:rPr lang="fr-FR" sz="2800" b="1" dirty="0" smtClean="0"/>
              <a:t>QUI</a:t>
            </a:r>
            <a:r>
              <a:rPr lang="fr-FR" sz="2800" dirty="0" smtClean="0"/>
              <a:t> + </a:t>
            </a:r>
            <a:r>
              <a:rPr lang="fr-FR" sz="2800" b="1" dirty="0" smtClean="0">
                <a:solidFill>
                  <a:srgbClr val="FF0000"/>
                </a:solidFill>
              </a:rPr>
              <a:t>verbe principal</a:t>
            </a:r>
            <a:r>
              <a:rPr lang="fr-FR" sz="2800" dirty="0" smtClean="0"/>
              <a:t> + reste de la phrase</a:t>
            </a:r>
            <a:endParaRPr lang="fr-FR" sz="2800" dirty="0"/>
          </a:p>
        </p:txBody>
      </p:sp>
      <p:sp>
        <p:nvSpPr>
          <p:cNvPr id="5" name="Espace réservé du texte 4"/>
          <p:cNvSpPr>
            <a:spLocks noGrp="1"/>
          </p:cNvSpPr>
          <p:nvPr>
            <p:ph type="body" sz="quarter" idx="3"/>
          </p:nvPr>
        </p:nvSpPr>
        <p:spPr/>
        <p:txBody>
          <a:bodyPr/>
          <a:lstStyle/>
          <a:p>
            <a:pPr algn="ctr"/>
            <a:r>
              <a:rPr lang="fr-FR" dirty="0" smtClean="0"/>
              <a:t>Groupes compléments</a:t>
            </a:r>
            <a:endParaRPr lang="fr-FR" dirty="0"/>
          </a:p>
        </p:txBody>
      </p:sp>
      <p:sp>
        <p:nvSpPr>
          <p:cNvPr id="6" name="Espace réservé du contenu 5"/>
          <p:cNvSpPr>
            <a:spLocks noGrp="1"/>
          </p:cNvSpPr>
          <p:nvPr>
            <p:ph sz="quarter" idx="4"/>
          </p:nvPr>
        </p:nvSpPr>
        <p:spPr/>
        <p:txBody>
          <a:bodyPr>
            <a:normAutofit/>
          </a:bodyPr>
          <a:lstStyle/>
          <a:p>
            <a:pPr marL="0" indent="0" algn="ctr">
              <a:lnSpc>
                <a:spcPct val="150000"/>
              </a:lnSpc>
              <a:buNone/>
            </a:pPr>
            <a:endParaRPr lang="fr-FR" sz="2800" b="1" dirty="0" smtClean="0"/>
          </a:p>
          <a:p>
            <a:pPr marL="0" indent="0" algn="ctr">
              <a:lnSpc>
                <a:spcPct val="150000"/>
              </a:lnSpc>
              <a:buNone/>
            </a:pPr>
            <a:r>
              <a:rPr lang="fr-FR" sz="2800" b="1" dirty="0" smtClean="0"/>
              <a:t>C’EST</a:t>
            </a:r>
            <a:r>
              <a:rPr lang="fr-FR" sz="2800" dirty="0" smtClean="0"/>
              <a:t> + </a:t>
            </a:r>
            <a:r>
              <a:rPr lang="fr-FR" sz="2800" b="1" dirty="0" smtClean="0">
                <a:solidFill>
                  <a:srgbClr val="00B050"/>
                </a:solidFill>
              </a:rPr>
              <a:t>[</a:t>
            </a:r>
            <a:r>
              <a:rPr lang="fr-FR" sz="2800" dirty="0" smtClean="0"/>
              <a:t> GC </a:t>
            </a:r>
            <a:r>
              <a:rPr lang="fr-FR" sz="2800" b="1" dirty="0" smtClean="0">
                <a:solidFill>
                  <a:srgbClr val="00B0F0"/>
                </a:solidFill>
              </a:rPr>
              <a:t>]</a:t>
            </a:r>
            <a:r>
              <a:rPr lang="fr-FR" sz="2800" dirty="0" smtClean="0"/>
              <a:t> + </a:t>
            </a:r>
            <a:r>
              <a:rPr lang="fr-FR" sz="2800" b="1" dirty="0" smtClean="0"/>
              <a:t>QUE</a:t>
            </a:r>
            <a:r>
              <a:rPr lang="fr-FR" sz="2800" dirty="0" smtClean="0"/>
              <a:t> + </a:t>
            </a:r>
            <a:r>
              <a:rPr lang="fr-FR" sz="2800" dirty="0" smtClean="0">
                <a:solidFill>
                  <a:schemeClr val="accent5"/>
                </a:solidFill>
              </a:rPr>
              <a:t>GS</a:t>
            </a:r>
            <a:r>
              <a:rPr lang="fr-FR" sz="2800" dirty="0" smtClean="0"/>
              <a:t> + </a:t>
            </a:r>
            <a:r>
              <a:rPr lang="fr-FR" sz="2800" b="1" dirty="0" smtClean="0">
                <a:solidFill>
                  <a:schemeClr val="accent5"/>
                </a:solidFill>
              </a:rPr>
              <a:t>Verbe</a:t>
            </a:r>
            <a:r>
              <a:rPr lang="fr-FR" sz="2800" dirty="0" smtClean="0"/>
              <a:t> + reste </a:t>
            </a:r>
            <a:r>
              <a:rPr lang="fr-FR" sz="2800" dirty="0" smtClean="0"/>
              <a:t>de la phrase</a:t>
            </a:r>
            <a:endParaRPr lang="fr-FR" sz="2800" dirty="0"/>
          </a:p>
        </p:txBody>
      </p:sp>
    </p:spTree>
    <p:extLst>
      <p:ext uri="{BB962C8B-B14F-4D97-AF65-F5344CB8AC3E}">
        <p14:creationId xmlns:p14="http://schemas.microsoft.com/office/powerpoint/2010/main" val="1956054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étapes</a:t>
            </a:r>
            <a:endParaRPr lang="fr-FR" dirty="0"/>
          </a:p>
        </p:txBody>
      </p:sp>
      <p:sp>
        <p:nvSpPr>
          <p:cNvPr id="3" name="Espace réservé du contenu 2"/>
          <p:cNvSpPr>
            <a:spLocks noGrp="1"/>
          </p:cNvSpPr>
          <p:nvPr>
            <p:ph idx="1"/>
          </p:nvPr>
        </p:nvSpPr>
        <p:spPr>
          <a:xfrm>
            <a:off x="765051" y="1296365"/>
            <a:ext cx="6158418" cy="4609136"/>
          </a:xfrm>
        </p:spPr>
        <p:txBody>
          <a:bodyPr anchor="ctr">
            <a:normAutofit fontScale="92500"/>
          </a:bodyPr>
          <a:lstStyle/>
          <a:p>
            <a:pPr marL="0" indent="0" algn="just">
              <a:lnSpc>
                <a:spcPct val="200000"/>
              </a:lnSpc>
              <a:buNone/>
            </a:pPr>
            <a:r>
              <a:rPr lang="fr-FR" sz="4000" dirty="0"/>
              <a:t>Antigone dont rien </a:t>
            </a:r>
            <a:r>
              <a:rPr lang="fr-FR" sz="4000" b="1" dirty="0"/>
              <a:t>n’arrêtait</a:t>
            </a:r>
            <a:r>
              <a:rPr lang="fr-FR" sz="4000" dirty="0"/>
              <a:t> le courroux, </a:t>
            </a:r>
            <a:r>
              <a:rPr lang="fr-FR" sz="4000" b="1" dirty="0"/>
              <a:t>brava</a:t>
            </a:r>
            <a:r>
              <a:rPr lang="fr-FR" sz="4000" dirty="0"/>
              <a:t> toutes les interdictions.</a:t>
            </a:r>
          </a:p>
        </p:txBody>
      </p:sp>
      <p:sp>
        <p:nvSpPr>
          <p:cNvPr id="4" name="Espace réservé du texte 3"/>
          <p:cNvSpPr>
            <a:spLocks noGrp="1"/>
          </p:cNvSpPr>
          <p:nvPr>
            <p:ph type="body" sz="half" idx="2"/>
          </p:nvPr>
        </p:nvSpPr>
        <p:spPr/>
        <p:txBody>
          <a:bodyPr/>
          <a:lstStyle/>
          <a:p>
            <a:pPr marL="342900" indent="-342900">
              <a:buAutoNum type="arabicPeriod"/>
            </a:pPr>
            <a:r>
              <a:rPr lang="fr-FR" dirty="0" smtClean="0"/>
              <a:t>1. Trouver les verbes conjugués</a:t>
            </a:r>
          </a:p>
        </p:txBody>
      </p:sp>
      <p:sp>
        <p:nvSpPr>
          <p:cNvPr id="5" name="ZoneTexte 4"/>
          <p:cNvSpPr txBox="1"/>
          <p:nvPr/>
        </p:nvSpPr>
        <p:spPr>
          <a:xfrm>
            <a:off x="765051" y="457199"/>
            <a:ext cx="6158418" cy="584775"/>
          </a:xfrm>
          <a:prstGeom prst="rect">
            <a:avLst/>
          </a:prstGeom>
          <a:noFill/>
        </p:spPr>
        <p:txBody>
          <a:bodyPr wrap="square" rtlCol="0">
            <a:spAutoFit/>
          </a:bodyPr>
          <a:lstStyle/>
          <a:p>
            <a:pPr algn="ctr"/>
            <a:r>
              <a:rPr lang="fr-FR" sz="3200" dirty="0" smtClean="0"/>
              <a:t>Extraction entre </a:t>
            </a:r>
            <a:r>
              <a:rPr lang="fr-FR" sz="3200" b="1" dirty="0" smtClean="0">
                <a:solidFill>
                  <a:schemeClr val="accent1"/>
                </a:solidFill>
              </a:rPr>
              <a:t>C’EST</a:t>
            </a:r>
            <a:r>
              <a:rPr lang="fr-FR" sz="3200" b="1" dirty="0" smtClean="0"/>
              <a:t> [</a:t>
            </a:r>
            <a:r>
              <a:rPr lang="is-IS" sz="3200" b="1" dirty="0" smtClean="0"/>
              <a:t>…</a:t>
            </a:r>
            <a:r>
              <a:rPr lang="fr-FR" sz="3200" b="1" dirty="0" smtClean="0"/>
              <a:t>] </a:t>
            </a:r>
            <a:r>
              <a:rPr lang="fr-FR" sz="3200" b="1" dirty="0" smtClean="0">
                <a:solidFill>
                  <a:schemeClr val="accent1"/>
                </a:solidFill>
              </a:rPr>
              <a:t>QUI</a:t>
            </a:r>
            <a:endParaRPr lang="fr-FR" sz="3200" b="1" dirty="0">
              <a:solidFill>
                <a:schemeClr val="accent1"/>
              </a:solidFill>
            </a:endParaRPr>
          </a:p>
        </p:txBody>
      </p:sp>
    </p:spTree>
    <p:extLst>
      <p:ext uri="{BB962C8B-B14F-4D97-AF65-F5344CB8AC3E}">
        <p14:creationId xmlns:p14="http://schemas.microsoft.com/office/powerpoint/2010/main" val="16456162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étapes</a:t>
            </a:r>
            <a:endParaRPr lang="fr-FR" dirty="0"/>
          </a:p>
        </p:txBody>
      </p:sp>
      <p:sp>
        <p:nvSpPr>
          <p:cNvPr id="3" name="Espace réservé du contenu 2"/>
          <p:cNvSpPr>
            <a:spLocks noGrp="1"/>
          </p:cNvSpPr>
          <p:nvPr>
            <p:ph idx="1"/>
          </p:nvPr>
        </p:nvSpPr>
        <p:spPr>
          <a:xfrm>
            <a:off x="765051" y="1296365"/>
            <a:ext cx="6158418" cy="4609136"/>
          </a:xfrm>
        </p:spPr>
        <p:txBody>
          <a:bodyPr anchor="ctr">
            <a:normAutofit fontScale="92500"/>
          </a:bodyPr>
          <a:lstStyle/>
          <a:p>
            <a:pPr marL="0" indent="0" algn="just">
              <a:lnSpc>
                <a:spcPct val="200000"/>
              </a:lnSpc>
              <a:buNone/>
            </a:pPr>
            <a:r>
              <a:rPr lang="fr-FR" sz="4000" dirty="0"/>
              <a:t>Antigone </a:t>
            </a:r>
            <a:r>
              <a:rPr lang="fr-FR" sz="4000" b="1" u="sng" dirty="0"/>
              <a:t>dont</a:t>
            </a:r>
            <a:r>
              <a:rPr lang="fr-FR" sz="4000" dirty="0"/>
              <a:t> rien </a:t>
            </a:r>
            <a:r>
              <a:rPr lang="fr-FR" sz="4000" b="1" dirty="0"/>
              <a:t>n’arrêtait</a:t>
            </a:r>
            <a:r>
              <a:rPr lang="fr-FR" sz="4000" dirty="0"/>
              <a:t> le courroux, </a:t>
            </a:r>
            <a:r>
              <a:rPr lang="fr-FR" sz="4000" b="1" dirty="0"/>
              <a:t>brava</a:t>
            </a:r>
            <a:r>
              <a:rPr lang="fr-FR" sz="4000" dirty="0"/>
              <a:t> toutes les interdictions.</a:t>
            </a:r>
          </a:p>
        </p:txBody>
      </p:sp>
      <p:sp>
        <p:nvSpPr>
          <p:cNvPr id="4" name="Espace réservé du texte 3"/>
          <p:cNvSpPr>
            <a:spLocks noGrp="1"/>
          </p:cNvSpPr>
          <p:nvPr>
            <p:ph type="body" sz="half" idx="2"/>
          </p:nvPr>
        </p:nvSpPr>
        <p:spPr/>
        <p:txBody>
          <a:bodyPr/>
          <a:lstStyle/>
          <a:p>
            <a:pPr marL="342900" indent="-342900">
              <a:buAutoNum type="arabicPeriod"/>
            </a:pPr>
            <a:r>
              <a:rPr lang="fr-FR" dirty="0" smtClean="0"/>
              <a:t>1. Trouver les verbes conjugués</a:t>
            </a:r>
          </a:p>
          <a:p>
            <a:pPr marL="342900" indent="-342900">
              <a:buFont typeface="Arial" panose="020B0604020202020204" pitchFamily="34" charset="0"/>
              <a:buAutoNum type="arabicPeriod"/>
            </a:pPr>
            <a:r>
              <a:rPr lang="fr-FR" dirty="0"/>
              <a:t>2. </a:t>
            </a:r>
            <a:r>
              <a:rPr lang="fr-FR" b="1" u="sng" dirty="0"/>
              <a:t>Trouver les détecteurs de verbes secondaires</a:t>
            </a:r>
          </a:p>
          <a:p>
            <a:pPr marL="342900" indent="-342900">
              <a:buAutoNum type="arabicPeriod"/>
            </a:pPr>
            <a:endParaRPr lang="fr-FR" dirty="0" smtClean="0"/>
          </a:p>
        </p:txBody>
      </p:sp>
      <p:sp>
        <p:nvSpPr>
          <p:cNvPr id="5" name="ZoneTexte 4"/>
          <p:cNvSpPr txBox="1"/>
          <p:nvPr/>
        </p:nvSpPr>
        <p:spPr>
          <a:xfrm>
            <a:off x="765051" y="457199"/>
            <a:ext cx="6158418" cy="584775"/>
          </a:xfrm>
          <a:prstGeom prst="rect">
            <a:avLst/>
          </a:prstGeom>
          <a:noFill/>
        </p:spPr>
        <p:txBody>
          <a:bodyPr wrap="square" rtlCol="0">
            <a:spAutoFit/>
          </a:bodyPr>
          <a:lstStyle/>
          <a:p>
            <a:pPr algn="ctr"/>
            <a:r>
              <a:rPr lang="fr-FR" sz="3200" dirty="0" smtClean="0"/>
              <a:t>Extraction entre </a:t>
            </a:r>
            <a:r>
              <a:rPr lang="fr-FR" sz="3200" b="1" dirty="0" smtClean="0">
                <a:solidFill>
                  <a:schemeClr val="accent1"/>
                </a:solidFill>
              </a:rPr>
              <a:t>C’EST</a:t>
            </a:r>
            <a:r>
              <a:rPr lang="fr-FR" sz="3200" b="1" dirty="0" smtClean="0"/>
              <a:t> [</a:t>
            </a:r>
            <a:r>
              <a:rPr lang="is-IS" sz="3200" b="1" dirty="0" smtClean="0"/>
              <a:t>…</a:t>
            </a:r>
            <a:r>
              <a:rPr lang="fr-FR" sz="3200" b="1" dirty="0" smtClean="0"/>
              <a:t>] </a:t>
            </a:r>
            <a:r>
              <a:rPr lang="fr-FR" sz="3200" b="1" dirty="0" smtClean="0">
                <a:solidFill>
                  <a:schemeClr val="accent1"/>
                </a:solidFill>
              </a:rPr>
              <a:t>QUI</a:t>
            </a:r>
            <a:endParaRPr lang="fr-FR" sz="3200" b="1" dirty="0">
              <a:solidFill>
                <a:schemeClr val="accent1"/>
              </a:solidFill>
            </a:endParaRPr>
          </a:p>
        </p:txBody>
      </p:sp>
    </p:spTree>
    <p:extLst>
      <p:ext uri="{BB962C8B-B14F-4D97-AF65-F5344CB8AC3E}">
        <p14:creationId xmlns:p14="http://schemas.microsoft.com/office/powerpoint/2010/main" val="11789487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étapes</a:t>
            </a:r>
            <a:endParaRPr lang="fr-FR" dirty="0"/>
          </a:p>
        </p:txBody>
      </p:sp>
      <p:sp>
        <p:nvSpPr>
          <p:cNvPr id="3" name="Espace réservé du contenu 2"/>
          <p:cNvSpPr>
            <a:spLocks noGrp="1"/>
          </p:cNvSpPr>
          <p:nvPr>
            <p:ph idx="1"/>
          </p:nvPr>
        </p:nvSpPr>
        <p:spPr>
          <a:xfrm>
            <a:off x="765051" y="1296365"/>
            <a:ext cx="6158418" cy="4609136"/>
          </a:xfrm>
        </p:spPr>
        <p:txBody>
          <a:bodyPr anchor="ctr">
            <a:normAutofit fontScale="92500"/>
          </a:bodyPr>
          <a:lstStyle/>
          <a:p>
            <a:pPr marL="0" indent="0" algn="just">
              <a:lnSpc>
                <a:spcPct val="200000"/>
              </a:lnSpc>
              <a:buNone/>
            </a:pPr>
            <a:r>
              <a:rPr lang="fr-FR" sz="4000" dirty="0"/>
              <a:t>Antigone </a:t>
            </a:r>
            <a:r>
              <a:rPr lang="fr-FR" sz="4000" b="1" u="sng" dirty="0"/>
              <a:t>dont</a:t>
            </a:r>
            <a:r>
              <a:rPr lang="fr-FR" sz="4000" dirty="0"/>
              <a:t> rien </a:t>
            </a:r>
            <a:r>
              <a:rPr lang="fr-FR" sz="4000" b="1" dirty="0"/>
              <a:t>n’arrêtait</a:t>
            </a:r>
            <a:r>
              <a:rPr lang="fr-FR" sz="4000" dirty="0"/>
              <a:t> le courroux, </a:t>
            </a:r>
            <a:r>
              <a:rPr lang="fr-FR" sz="4000" b="1" dirty="0">
                <a:solidFill>
                  <a:schemeClr val="accent5"/>
                </a:solidFill>
              </a:rPr>
              <a:t>brava</a:t>
            </a:r>
            <a:r>
              <a:rPr lang="fr-FR" sz="4000" dirty="0"/>
              <a:t> toutes les interdictions.</a:t>
            </a:r>
          </a:p>
        </p:txBody>
      </p:sp>
      <p:sp>
        <p:nvSpPr>
          <p:cNvPr id="4" name="Espace réservé du texte 3"/>
          <p:cNvSpPr>
            <a:spLocks noGrp="1"/>
          </p:cNvSpPr>
          <p:nvPr>
            <p:ph type="body" sz="half" idx="2"/>
          </p:nvPr>
        </p:nvSpPr>
        <p:spPr/>
        <p:txBody>
          <a:bodyPr/>
          <a:lstStyle/>
          <a:p>
            <a:pPr marL="342900" indent="-342900">
              <a:buAutoNum type="arabicPeriod"/>
            </a:pPr>
            <a:r>
              <a:rPr lang="fr-FR" dirty="0" smtClean="0"/>
              <a:t>1. Trouver les verbes conjugués</a:t>
            </a:r>
          </a:p>
          <a:p>
            <a:pPr marL="342900" indent="-342900">
              <a:buFont typeface="Arial" panose="020B0604020202020204" pitchFamily="34" charset="0"/>
              <a:buAutoNum type="arabicPeriod"/>
            </a:pPr>
            <a:r>
              <a:rPr lang="fr-FR" dirty="0"/>
              <a:t>2. Trouver les détecteurs de verbes </a:t>
            </a:r>
            <a:r>
              <a:rPr lang="fr-FR" dirty="0" smtClean="0"/>
              <a:t>secondaires</a:t>
            </a:r>
          </a:p>
          <a:p>
            <a:pPr marL="342900" indent="-342900">
              <a:buFont typeface="Arial" panose="020B0604020202020204" pitchFamily="34" charset="0"/>
              <a:buAutoNum type="arabicPeriod"/>
            </a:pPr>
            <a:r>
              <a:rPr lang="fr-FR" b="1" u="sng" dirty="0" smtClean="0"/>
              <a:t>3. Trouver le verbe principal</a:t>
            </a:r>
            <a:endParaRPr lang="fr-FR" b="1" u="sng" dirty="0"/>
          </a:p>
          <a:p>
            <a:pPr marL="342900" indent="-342900">
              <a:buAutoNum type="arabicPeriod"/>
            </a:pPr>
            <a:endParaRPr lang="fr-FR" dirty="0" smtClean="0"/>
          </a:p>
        </p:txBody>
      </p:sp>
      <p:sp>
        <p:nvSpPr>
          <p:cNvPr id="5" name="ZoneTexte 4"/>
          <p:cNvSpPr txBox="1"/>
          <p:nvPr/>
        </p:nvSpPr>
        <p:spPr>
          <a:xfrm>
            <a:off x="765051" y="457199"/>
            <a:ext cx="6158418" cy="584775"/>
          </a:xfrm>
          <a:prstGeom prst="rect">
            <a:avLst/>
          </a:prstGeom>
          <a:noFill/>
        </p:spPr>
        <p:txBody>
          <a:bodyPr wrap="square" rtlCol="0">
            <a:spAutoFit/>
          </a:bodyPr>
          <a:lstStyle/>
          <a:p>
            <a:pPr algn="ctr"/>
            <a:r>
              <a:rPr lang="fr-FR" sz="3200" dirty="0" smtClean="0"/>
              <a:t>Extraction entre </a:t>
            </a:r>
            <a:r>
              <a:rPr lang="fr-FR" sz="3200" b="1" dirty="0" smtClean="0">
                <a:solidFill>
                  <a:schemeClr val="accent1"/>
                </a:solidFill>
              </a:rPr>
              <a:t>C’EST</a:t>
            </a:r>
            <a:r>
              <a:rPr lang="fr-FR" sz="3200" b="1" dirty="0" smtClean="0"/>
              <a:t> [</a:t>
            </a:r>
            <a:r>
              <a:rPr lang="is-IS" sz="3200" b="1" dirty="0" smtClean="0"/>
              <a:t>…</a:t>
            </a:r>
            <a:r>
              <a:rPr lang="fr-FR" sz="3200" b="1" dirty="0" smtClean="0"/>
              <a:t>] </a:t>
            </a:r>
            <a:r>
              <a:rPr lang="fr-FR" sz="3200" b="1" dirty="0" smtClean="0">
                <a:solidFill>
                  <a:schemeClr val="accent1"/>
                </a:solidFill>
              </a:rPr>
              <a:t>QUI</a:t>
            </a:r>
            <a:endParaRPr lang="fr-FR" sz="3200" b="1" dirty="0">
              <a:solidFill>
                <a:schemeClr val="accent1"/>
              </a:solidFill>
            </a:endParaRPr>
          </a:p>
        </p:txBody>
      </p:sp>
    </p:spTree>
    <p:extLst>
      <p:ext uri="{BB962C8B-B14F-4D97-AF65-F5344CB8AC3E}">
        <p14:creationId xmlns:p14="http://schemas.microsoft.com/office/powerpoint/2010/main" val="300623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La question « qui est-ce qui ? »</a:t>
            </a:r>
            <a:endParaRPr lang="fr-FR" dirty="0"/>
          </a:p>
        </p:txBody>
      </p:sp>
      <p:sp>
        <p:nvSpPr>
          <p:cNvPr id="3" name="Espace réservé du contenu 2"/>
          <p:cNvSpPr>
            <a:spLocks noGrp="1"/>
          </p:cNvSpPr>
          <p:nvPr>
            <p:ph sz="half" idx="1"/>
          </p:nvPr>
        </p:nvSpPr>
        <p:spPr>
          <a:noFill/>
          <a:ln>
            <a:noFill/>
          </a:ln>
          <a:effectLst>
            <a:softEdge rad="12700"/>
          </a:effectLst>
        </p:spPr>
        <p:txBody>
          <a:bodyPr anchor="ctr">
            <a:normAutofit fontScale="85000" lnSpcReduction="20000"/>
          </a:bodyPr>
          <a:lstStyle/>
          <a:p>
            <a:pPr marL="0" indent="0" algn="just">
              <a:lnSpc>
                <a:spcPct val="200000"/>
              </a:lnSpc>
              <a:buNone/>
            </a:pPr>
            <a:r>
              <a:rPr lang="fr-FR" sz="3600" dirty="0"/>
              <a:t>Antigone </a:t>
            </a:r>
            <a:r>
              <a:rPr lang="fr-FR" sz="3600" b="1" u="sng" dirty="0"/>
              <a:t>dont</a:t>
            </a:r>
            <a:r>
              <a:rPr lang="fr-FR" sz="3600" dirty="0"/>
              <a:t> rien </a:t>
            </a:r>
            <a:r>
              <a:rPr lang="fr-FR" sz="3600" b="1" dirty="0"/>
              <a:t>n’arrêtait</a:t>
            </a:r>
            <a:r>
              <a:rPr lang="fr-FR" sz="3600" dirty="0"/>
              <a:t> le courroux, </a:t>
            </a:r>
            <a:r>
              <a:rPr lang="fr-FR" sz="3600" b="1" dirty="0">
                <a:solidFill>
                  <a:schemeClr val="accent5"/>
                </a:solidFill>
              </a:rPr>
              <a:t>brava</a:t>
            </a:r>
            <a:r>
              <a:rPr lang="fr-FR" sz="3600" dirty="0"/>
              <a:t> toutes les interdictions.</a:t>
            </a:r>
          </a:p>
          <a:p>
            <a:pPr marL="0" indent="0">
              <a:buNone/>
            </a:pPr>
            <a:endParaRPr lang="fr-FR" dirty="0"/>
          </a:p>
        </p:txBody>
      </p:sp>
      <p:sp>
        <p:nvSpPr>
          <p:cNvPr id="4" name="Espace réservé du contenu 3"/>
          <p:cNvSpPr>
            <a:spLocks noGrp="1"/>
          </p:cNvSpPr>
          <p:nvPr>
            <p:ph sz="half" idx="2"/>
          </p:nvPr>
        </p:nvSpPr>
        <p:spPr>
          <a:solidFill>
            <a:schemeClr val="accent1">
              <a:alpha val="10000"/>
            </a:schemeClr>
          </a:solidFill>
        </p:spPr>
        <p:txBody>
          <a:bodyPr anchor="ctr">
            <a:normAutofit fontScale="85000" lnSpcReduction="20000"/>
          </a:bodyPr>
          <a:lstStyle/>
          <a:p>
            <a:pPr marL="0" indent="0" algn="ctr">
              <a:buNone/>
            </a:pPr>
            <a:r>
              <a:rPr lang="fr-FR" sz="3600" b="1" dirty="0" smtClean="0"/>
              <a:t>Qui est-ce qui </a:t>
            </a:r>
            <a:r>
              <a:rPr lang="fr-FR" sz="3600" dirty="0" smtClean="0">
                <a:solidFill>
                  <a:schemeClr val="accent5"/>
                </a:solidFill>
              </a:rPr>
              <a:t>brava</a:t>
            </a:r>
            <a:r>
              <a:rPr lang="fr-FR" sz="3600" dirty="0" smtClean="0"/>
              <a:t> toutes les interdictions?</a:t>
            </a:r>
            <a:endParaRPr lang="fr-FR" sz="3600" dirty="0"/>
          </a:p>
        </p:txBody>
      </p:sp>
    </p:spTree>
    <p:extLst>
      <p:ext uri="{BB962C8B-B14F-4D97-AF65-F5344CB8AC3E}">
        <p14:creationId xmlns:p14="http://schemas.microsoft.com/office/powerpoint/2010/main" val="14356850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alpha val="1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La question « qui est-ce qui ? »</a:t>
            </a:r>
            <a:endParaRPr lang="fr-FR" dirty="0"/>
          </a:p>
        </p:txBody>
      </p:sp>
      <p:sp>
        <p:nvSpPr>
          <p:cNvPr id="3" name="Espace réservé du contenu 2"/>
          <p:cNvSpPr>
            <a:spLocks noGrp="1"/>
          </p:cNvSpPr>
          <p:nvPr>
            <p:ph sz="half" idx="1"/>
          </p:nvPr>
        </p:nvSpPr>
        <p:spPr/>
        <p:txBody>
          <a:bodyPr anchor="ctr">
            <a:normAutofit fontScale="85000" lnSpcReduction="20000"/>
          </a:bodyPr>
          <a:lstStyle/>
          <a:p>
            <a:pPr marL="0" indent="0" algn="just">
              <a:lnSpc>
                <a:spcPct val="200000"/>
              </a:lnSpc>
              <a:buNone/>
            </a:pPr>
            <a:r>
              <a:rPr lang="fr-FR" sz="3600" dirty="0"/>
              <a:t>Antigone </a:t>
            </a:r>
            <a:r>
              <a:rPr lang="fr-FR" sz="3600" b="1" u="sng" dirty="0"/>
              <a:t>dont</a:t>
            </a:r>
            <a:r>
              <a:rPr lang="fr-FR" sz="3600" dirty="0"/>
              <a:t> rien </a:t>
            </a:r>
            <a:r>
              <a:rPr lang="fr-FR" sz="3600" b="1" dirty="0"/>
              <a:t>n’arrêtait</a:t>
            </a:r>
            <a:r>
              <a:rPr lang="fr-FR" sz="3600" dirty="0"/>
              <a:t> le courroux, </a:t>
            </a:r>
            <a:r>
              <a:rPr lang="fr-FR" sz="3600" b="1" dirty="0">
                <a:solidFill>
                  <a:schemeClr val="accent5"/>
                </a:solidFill>
              </a:rPr>
              <a:t>brava</a:t>
            </a:r>
            <a:r>
              <a:rPr lang="fr-FR" sz="3600" dirty="0"/>
              <a:t> toutes les interdictions.</a:t>
            </a:r>
          </a:p>
          <a:p>
            <a:pPr marL="0" indent="0">
              <a:buNone/>
            </a:pPr>
            <a:endParaRPr lang="fr-FR" dirty="0"/>
          </a:p>
        </p:txBody>
      </p:sp>
      <p:sp>
        <p:nvSpPr>
          <p:cNvPr id="4" name="Espace réservé du contenu 3"/>
          <p:cNvSpPr>
            <a:spLocks noGrp="1"/>
          </p:cNvSpPr>
          <p:nvPr>
            <p:ph sz="half" idx="2"/>
          </p:nvPr>
        </p:nvSpPr>
        <p:spPr>
          <a:solidFill>
            <a:schemeClr val="accent1">
              <a:alpha val="9000"/>
            </a:schemeClr>
          </a:solidFill>
        </p:spPr>
        <p:txBody>
          <a:bodyPr anchor="ctr">
            <a:normAutofit fontScale="85000" lnSpcReduction="20000"/>
          </a:bodyPr>
          <a:lstStyle/>
          <a:p>
            <a:pPr marL="0" indent="0" algn="ctr">
              <a:buNone/>
            </a:pPr>
            <a:r>
              <a:rPr lang="fr-FR" sz="3600" b="1" dirty="0" smtClean="0"/>
              <a:t>Qui est-ce qui </a:t>
            </a:r>
            <a:r>
              <a:rPr lang="fr-FR" sz="3600" dirty="0" smtClean="0">
                <a:solidFill>
                  <a:schemeClr val="accent5"/>
                </a:solidFill>
              </a:rPr>
              <a:t>brava</a:t>
            </a:r>
            <a:r>
              <a:rPr lang="fr-FR" sz="3600" dirty="0" smtClean="0"/>
              <a:t> toutes les interdictions?</a:t>
            </a:r>
          </a:p>
          <a:p>
            <a:pPr marL="0" indent="0" algn="ctr">
              <a:buNone/>
            </a:pPr>
            <a:endParaRPr lang="fr-FR" sz="3600" dirty="0"/>
          </a:p>
          <a:p>
            <a:pPr marL="0" indent="0" algn="ctr">
              <a:buNone/>
            </a:pPr>
            <a:r>
              <a:rPr lang="fr-FR" sz="3600" b="1" dirty="0" smtClean="0"/>
              <a:t>Réponse : « </a:t>
            </a:r>
            <a:r>
              <a:rPr lang="fr-FR" sz="3600" dirty="0" smtClean="0"/>
              <a:t>Antigone »</a:t>
            </a:r>
            <a:endParaRPr lang="fr-FR" sz="3600" dirty="0"/>
          </a:p>
        </p:txBody>
      </p:sp>
    </p:spTree>
    <p:extLst>
      <p:ext uri="{BB962C8B-B14F-4D97-AF65-F5344CB8AC3E}">
        <p14:creationId xmlns:p14="http://schemas.microsoft.com/office/powerpoint/2010/main" val="262964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Question « qui est-ce qui ? »</a:t>
            </a:r>
            <a:endParaRPr lang="fr-FR" dirty="0"/>
          </a:p>
        </p:txBody>
      </p:sp>
      <p:sp>
        <p:nvSpPr>
          <p:cNvPr id="3" name="Espace réservé du contenu 2"/>
          <p:cNvSpPr>
            <a:spLocks noGrp="1"/>
          </p:cNvSpPr>
          <p:nvPr>
            <p:ph idx="1"/>
          </p:nvPr>
        </p:nvSpPr>
        <p:spPr/>
        <p:txBody>
          <a:bodyPr>
            <a:normAutofit fontScale="92500"/>
          </a:bodyPr>
          <a:lstStyle/>
          <a:p>
            <a:pPr marL="0" indent="0" algn="just">
              <a:buNone/>
            </a:pPr>
            <a:r>
              <a:rPr lang="fr-FR" sz="2400" dirty="0" smtClean="0"/>
              <a:t>On s’aperçoit que la question « </a:t>
            </a:r>
            <a:r>
              <a:rPr lang="fr-FR" sz="2400" b="1" dirty="0" smtClean="0"/>
              <a:t>qui est-ce qui ?</a:t>
            </a:r>
            <a:r>
              <a:rPr lang="fr-FR" sz="2400" dirty="0" smtClean="0"/>
              <a:t> », si elle permet de cibler l’élément qui va imposer l’accord du verbe, </a:t>
            </a:r>
            <a:r>
              <a:rPr lang="fr-FR" sz="2400" b="1" dirty="0" smtClean="0">
                <a:solidFill>
                  <a:schemeClr val="accent5"/>
                </a:solidFill>
              </a:rPr>
              <a:t>ne permet pas de trouver le sujet dans son intégralité</a:t>
            </a:r>
            <a:r>
              <a:rPr lang="fr-FR" sz="2400" dirty="0" smtClean="0"/>
              <a:t>.</a:t>
            </a:r>
          </a:p>
          <a:p>
            <a:pPr marL="0" indent="0" algn="just">
              <a:buNone/>
            </a:pPr>
            <a:endParaRPr lang="fr-FR" sz="2400" dirty="0"/>
          </a:p>
          <a:p>
            <a:pPr marL="0" indent="0" algn="just">
              <a:buNone/>
            </a:pPr>
            <a:r>
              <a:rPr lang="fr-FR" sz="2400" dirty="0" smtClean="0"/>
              <a:t>On peut demander à l’élève de répondre par une </a:t>
            </a:r>
            <a:r>
              <a:rPr lang="fr-FR" sz="3500" b="1" u="sng" dirty="0" smtClean="0">
                <a:solidFill>
                  <a:schemeClr val="accent1"/>
                </a:solidFill>
              </a:rPr>
              <a:t>phrase complète</a:t>
            </a:r>
            <a:r>
              <a:rPr lang="fr-FR" sz="3500" dirty="0" smtClean="0"/>
              <a:t> </a:t>
            </a:r>
            <a:r>
              <a:rPr lang="fr-FR" sz="2400" dirty="0" smtClean="0"/>
              <a:t>commençant par « C’est » pour introduire le sujet qu’il pense être le bon.</a:t>
            </a:r>
          </a:p>
          <a:p>
            <a:pPr marL="0" indent="0" algn="just">
              <a:buNone/>
            </a:pPr>
            <a:endParaRPr lang="fr-FR" sz="2400" dirty="0"/>
          </a:p>
          <a:p>
            <a:pPr marL="0" indent="0" algn="just">
              <a:buNone/>
            </a:pPr>
            <a:r>
              <a:rPr lang="fr-FR" sz="2400" b="1" dirty="0" smtClean="0"/>
              <a:t>Attention : </a:t>
            </a:r>
            <a:r>
              <a:rPr lang="fr-FR" sz="2400" dirty="0" smtClean="0"/>
              <a:t>Il ne doit laisser de côté aucun élément de la phrase dans sa réponse.</a:t>
            </a:r>
            <a:endParaRPr lang="fr-FR" sz="2400" dirty="0"/>
          </a:p>
        </p:txBody>
      </p:sp>
    </p:spTree>
    <p:extLst>
      <p:ext uri="{BB962C8B-B14F-4D97-AF65-F5344CB8AC3E}">
        <p14:creationId xmlns:p14="http://schemas.microsoft.com/office/powerpoint/2010/main" val="2059592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La question « qui est-ce qui ? »</a:t>
            </a:r>
            <a:endParaRPr lang="fr-FR" dirty="0"/>
          </a:p>
        </p:txBody>
      </p:sp>
      <p:sp>
        <p:nvSpPr>
          <p:cNvPr id="3" name="Espace réservé du contenu 2"/>
          <p:cNvSpPr>
            <a:spLocks noGrp="1"/>
          </p:cNvSpPr>
          <p:nvPr>
            <p:ph sz="half" idx="1"/>
          </p:nvPr>
        </p:nvSpPr>
        <p:spPr/>
        <p:txBody>
          <a:bodyPr anchor="ctr">
            <a:normAutofit fontScale="62500" lnSpcReduction="20000"/>
          </a:bodyPr>
          <a:lstStyle/>
          <a:p>
            <a:pPr marL="0" indent="0" algn="just">
              <a:lnSpc>
                <a:spcPct val="200000"/>
              </a:lnSpc>
              <a:buNone/>
            </a:pPr>
            <a:r>
              <a:rPr lang="fr-FR" sz="3600" dirty="0"/>
              <a:t>Antigone </a:t>
            </a:r>
            <a:r>
              <a:rPr lang="fr-FR" sz="3600" b="1" u="sng" dirty="0"/>
              <a:t>dont</a:t>
            </a:r>
            <a:r>
              <a:rPr lang="fr-FR" sz="3600" dirty="0"/>
              <a:t> rien </a:t>
            </a:r>
            <a:r>
              <a:rPr lang="fr-FR" sz="3600" b="1" dirty="0"/>
              <a:t>n’arrêtait</a:t>
            </a:r>
            <a:r>
              <a:rPr lang="fr-FR" sz="3600" dirty="0"/>
              <a:t> le courroux, </a:t>
            </a:r>
            <a:r>
              <a:rPr lang="fr-FR" sz="3600" b="1" dirty="0">
                <a:solidFill>
                  <a:schemeClr val="accent5"/>
                </a:solidFill>
              </a:rPr>
              <a:t>brava</a:t>
            </a:r>
            <a:r>
              <a:rPr lang="fr-FR" sz="3600" dirty="0"/>
              <a:t> toutes les interdictions.</a:t>
            </a:r>
          </a:p>
          <a:p>
            <a:pPr marL="0" indent="0">
              <a:buNone/>
            </a:pPr>
            <a:endParaRPr lang="fr-FR" dirty="0"/>
          </a:p>
        </p:txBody>
      </p:sp>
      <p:sp>
        <p:nvSpPr>
          <p:cNvPr id="4" name="Espace réservé du contenu 3"/>
          <p:cNvSpPr>
            <a:spLocks noGrp="1"/>
          </p:cNvSpPr>
          <p:nvPr>
            <p:ph sz="half" idx="2"/>
          </p:nvPr>
        </p:nvSpPr>
        <p:spPr>
          <a:solidFill>
            <a:schemeClr val="accent1">
              <a:alpha val="10000"/>
            </a:schemeClr>
          </a:solidFill>
        </p:spPr>
        <p:txBody>
          <a:bodyPr anchor="ctr">
            <a:normAutofit fontScale="62500" lnSpcReduction="20000"/>
          </a:bodyPr>
          <a:lstStyle/>
          <a:p>
            <a:pPr marL="0" indent="0" algn="ctr">
              <a:buNone/>
            </a:pPr>
            <a:r>
              <a:rPr lang="fr-FR" sz="3600" b="1" dirty="0" smtClean="0"/>
              <a:t>Qui est-ce qui </a:t>
            </a:r>
            <a:r>
              <a:rPr lang="fr-FR" sz="3600" dirty="0" smtClean="0">
                <a:solidFill>
                  <a:schemeClr val="accent5"/>
                </a:solidFill>
              </a:rPr>
              <a:t>brava</a:t>
            </a:r>
            <a:r>
              <a:rPr lang="fr-FR" sz="3600" dirty="0" smtClean="0"/>
              <a:t> toutes les interdictions?</a:t>
            </a:r>
          </a:p>
          <a:p>
            <a:pPr marL="0" indent="0" algn="ctr">
              <a:buNone/>
            </a:pPr>
            <a:endParaRPr lang="fr-FR" sz="3600" dirty="0"/>
          </a:p>
          <a:p>
            <a:pPr marL="0" indent="0" algn="ctr">
              <a:buNone/>
            </a:pPr>
            <a:r>
              <a:rPr lang="fr-FR" sz="3600" b="1" dirty="0" smtClean="0"/>
              <a:t>Réponse : * C’EST </a:t>
            </a:r>
            <a:r>
              <a:rPr lang="fr-FR" sz="3600" dirty="0" smtClean="0"/>
              <a:t>Antigone dont rien n’arrêtait le courroux </a:t>
            </a:r>
            <a:r>
              <a:rPr lang="fr-FR" sz="3600" dirty="0" smtClean="0">
                <a:solidFill>
                  <a:schemeClr val="accent5"/>
                </a:solidFill>
              </a:rPr>
              <a:t>brava</a:t>
            </a:r>
            <a:r>
              <a:rPr lang="fr-FR" sz="3600" dirty="0" smtClean="0"/>
              <a:t> toutes les interdictions.</a:t>
            </a:r>
          </a:p>
          <a:p>
            <a:pPr marL="0" indent="0" algn="ctr">
              <a:buNone/>
            </a:pPr>
            <a:endParaRPr lang="fr-FR" sz="3600" dirty="0" smtClean="0"/>
          </a:p>
          <a:p>
            <a:pPr marL="0" indent="0" algn="ctr">
              <a:buNone/>
            </a:pPr>
            <a:r>
              <a:rPr lang="fr-FR" sz="3600" b="1" dirty="0" smtClean="0"/>
              <a:t>Réponse 2 : </a:t>
            </a:r>
            <a:r>
              <a:rPr lang="fr-FR" sz="3600" b="1" dirty="0">
                <a:solidFill>
                  <a:schemeClr val="accent1"/>
                </a:solidFill>
              </a:rPr>
              <a:t>C’EST</a:t>
            </a:r>
            <a:r>
              <a:rPr lang="fr-FR" sz="3600" b="1" dirty="0"/>
              <a:t> </a:t>
            </a:r>
            <a:r>
              <a:rPr lang="fr-FR" sz="3600" dirty="0"/>
              <a:t>Antigone </a:t>
            </a:r>
            <a:r>
              <a:rPr lang="fr-FR" sz="3600" b="1" u="sng" dirty="0"/>
              <a:t>dont</a:t>
            </a:r>
            <a:r>
              <a:rPr lang="fr-FR" sz="3600" dirty="0"/>
              <a:t> rien </a:t>
            </a:r>
            <a:r>
              <a:rPr lang="fr-FR" sz="3600" b="1" dirty="0"/>
              <a:t>n’arrêtait</a:t>
            </a:r>
            <a:r>
              <a:rPr lang="fr-FR" sz="3600" dirty="0"/>
              <a:t> le courroux </a:t>
            </a:r>
            <a:r>
              <a:rPr lang="fr-FR" sz="3600" b="1" dirty="0" smtClean="0">
                <a:solidFill>
                  <a:schemeClr val="accent1"/>
                </a:solidFill>
              </a:rPr>
              <a:t>QUI</a:t>
            </a:r>
            <a:r>
              <a:rPr lang="fr-FR" sz="3600" dirty="0" smtClean="0"/>
              <a:t> </a:t>
            </a:r>
            <a:r>
              <a:rPr lang="fr-FR" sz="3600" dirty="0" smtClean="0">
                <a:solidFill>
                  <a:schemeClr val="accent5"/>
                </a:solidFill>
              </a:rPr>
              <a:t>brava</a:t>
            </a:r>
            <a:r>
              <a:rPr lang="fr-FR" sz="3600" dirty="0" smtClean="0"/>
              <a:t> </a:t>
            </a:r>
            <a:r>
              <a:rPr lang="fr-FR" sz="3600" dirty="0"/>
              <a:t>toutes les interdictions</a:t>
            </a:r>
          </a:p>
        </p:txBody>
      </p:sp>
    </p:spTree>
    <p:extLst>
      <p:ext uri="{BB962C8B-B14F-4D97-AF65-F5344CB8AC3E}">
        <p14:creationId xmlns:p14="http://schemas.microsoft.com/office/powerpoint/2010/main" val="841864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formule C’est + </a:t>
            </a:r>
            <a:r>
              <a:rPr lang="fr-FR" dirty="0">
                <a:solidFill>
                  <a:schemeClr val="accent5"/>
                </a:solidFill>
              </a:rPr>
              <a:t>[</a:t>
            </a:r>
            <a:r>
              <a:rPr lang="fr-FR" dirty="0"/>
              <a:t>GS</a:t>
            </a:r>
            <a:r>
              <a:rPr lang="fr-FR" dirty="0">
                <a:solidFill>
                  <a:schemeClr val="accent5"/>
                </a:solidFill>
              </a:rPr>
              <a:t>]</a:t>
            </a:r>
            <a:r>
              <a:rPr lang="fr-FR" dirty="0"/>
              <a:t> + QUI</a:t>
            </a:r>
          </a:p>
        </p:txBody>
      </p:sp>
      <p:sp>
        <p:nvSpPr>
          <p:cNvPr id="3" name="Espace réservé du contenu 2"/>
          <p:cNvSpPr>
            <a:spLocks noGrp="1"/>
          </p:cNvSpPr>
          <p:nvPr>
            <p:ph idx="1"/>
          </p:nvPr>
        </p:nvSpPr>
        <p:spPr>
          <a:xfrm>
            <a:off x="1251678" y="1643605"/>
            <a:ext cx="10178322" cy="4235987"/>
          </a:xfrm>
        </p:spPr>
        <p:txBody>
          <a:bodyPr>
            <a:normAutofit/>
          </a:bodyPr>
          <a:lstStyle/>
          <a:p>
            <a:pPr marL="0" indent="0">
              <a:buNone/>
            </a:pPr>
            <a:r>
              <a:rPr lang="fr-FR" sz="2400" dirty="0" smtClean="0"/>
              <a:t>On s’aperçoit que la formule </a:t>
            </a:r>
            <a:r>
              <a:rPr lang="fr-FR" sz="2400" b="1" dirty="0" smtClean="0"/>
              <a:t>C’EST</a:t>
            </a:r>
            <a:r>
              <a:rPr lang="fr-FR" sz="2400" dirty="0" smtClean="0"/>
              <a:t> </a:t>
            </a:r>
            <a:r>
              <a:rPr lang="is-IS" sz="2400" dirty="0" smtClean="0"/>
              <a:t>… </a:t>
            </a:r>
            <a:r>
              <a:rPr lang="is-IS" sz="2400" b="1" dirty="0" smtClean="0"/>
              <a:t>QUI</a:t>
            </a:r>
            <a:r>
              <a:rPr lang="is-IS" sz="2400" dirty="0" smtClean="0"/>
              <a:t> encadre naturellement le Groupe Sujet dans son intégralité. </a:t>
            </a:r>
          </a:p>
          <a:p>
            <a:pPr marL="0" indent="0">
              <a:buNone/>
            </a:pPr>
            <a:endParaRPr lang="is-IS" sz="2400" dirty="0" smtClean="0"/>
          </a:p>
          <a:p>
            <a:pPr marL="0" indent="0">
              <a:buNone/>
            </a:pPr>
            <a:r>
              <a:rPr lang="is-IS" sz="2400" dirty="0" smtClean="0"/>
              <a:t>Nous pouvons donc déduire la </a:t>
            </a:r>
            <a:r>
              <a:rPr lang="is-IS" sz="2400" b="1" dirty="0" smtClean="0"/>
              <a:t>formule</a:t>
            </a:r>
            <a:r>
              <a:rPr lang="is-IS" sz="2400" dirty="0" smtClean="0"/>
              <a:t> suivante pour trouver le sujet, que l’on peut donner comme trace écrite :</a:t>
            </a:r>
          </a:p>
        </p:txBody>
      </p:sp>
      <p:graphicFrame>
        <p:nvGraphicFramePr>
          <p:cNvPr id="4" name="Tableau 3"/>
          <p:cNvGraphicFramePr>
            <a:graphicFrameLocks noGrp="1"/>
          </p:cNvGraphicFramePr>
          <p:nvPr>
            <p:extLst>
              <p:ext uri="{D42A27DB-BD31-4B8C-83A1-F6EECF244321}">
                <p14:modId xmlns:p14="http://schemas.microsoft.com/office/powerpoint/2010/main" val="15526327"/>
              </p:ext>
            </p:extLst>
          </p:nvPr>
        </p:nvGraphicFramePr>
        <p:xfrm>
          <a:off x="1401664" y="4481439"/>
          <a:ext cx="9878349" cy="808192"/>
        </p:xfrm>
        <a:graphic>
          <a:graphicData uri="http://schemas.openxmlformats.org/drawingml/2006/table">
            <a:tbl>
              <a:tblPr firstRow="1" bandRow="1">
                <a:tableStyleId>{5C22544A-7EE6-4342-B048-85BDC9FD1C3A}</a:tableStyleId>
              </a:tblPr>
              <a:tblGrid>
                <a:gridCol w="9878349"/>
              </a:tblGrid>
              <a:tr h="8081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600" b="1" dirty="0" smtClean="0"/>
                        <a:t>C’EST</a:t>
                      </a:r>
                      <a:r>
                        <a:rPr lang="fr-FR" sz="2600" dirty="0" smtClean="0"/>
                        <a:t> + </a:t>
                      </a:r>
                      <a:r>
                        <a:rPr lang="fr-FR" sz="2600" dirty="0" smtClean="0">
                          <a:solidFill>
                            <a:schemeClr val="accent5"/>
                          </a:solidFill>
                        </a:rPr>
                        <a:t>[ </a:t>
                      </a:r>
                      <a:r>
                        <a:rPr lang="fr-FR" sz="2600" b="0" dirty="0" smtClean="0"/>
                        <a:t>GS </a:t>
                      </a:r>
                      <a:r>
                        <a:rPr lang="fr-FR" sz="2600" dirty="0" smtClean="0">
                          <a:solidFill>
                            <a:schemeClr val="accent5"/>
                          </a:solidFill>
                        </a:rPr>
                        <a:t>]</a:t>
                      </a:r>
                      <a:r>
                        <a:rPr lang="fr-FR" sz="2600" dirty="0" smtClean="0"/>
                        <a:t> + </a:t>
                      </a:r>
                      <a:r>
                        <a:rPr lang="fr-FR" sz="2600" b="1" dirty="0" smtClean="0"/>
                        <a:t>QUI</a:t>
                      </a:r>
                      <a:r>
                        <a:rPr lang="fr-FR" sz="2600" dirty="0" smtClean="0"/>
                        <a:t> + </a:t>
                      </a:r>
                      <a:r>
                        <a:rPr lang="fr-FR" sz="2600" dirty="0" smtClean="0">
                          <a:solidFill>
                            <a:schemeClr val="accent5"/>
                          </a:solidFill>
                        </a:rPr>
                        <a:t>Verbe Principal </a:t>
                      </a:r>
                      <a:r>
                        <a:rPr lang="fr-FR" sz="2600" dirty="0" smtClean="0"/>
                        <a:t>+ </a:t>
                      </a:r>
                      <a:r>
                        <a:rPr lang="fr-FR" sz="2600" b="0" dirty="0" smtClean="0"/>
                        <a:t>Reste de la phrase</a:t>
                      </a:r>
                      <a:endParaRPr lang="is-IS" sz="2600" b="0" dirty="0" smtClean="0"/>
                    </a:p>
                  </a:txBody>
                  <a:tcPr anchor="ctr">
                    <a:solidFill>
                      <a:schemeClr val="accent1">
                        <a:alpha val="74000"/>
                      </a:schemeClr>
                    </a:solidFill>
                  </a:tcPr>
                </a:tc>
              </a:tr>
            </a:tbl>
          </a:graphicData>
        </a:graphic>
      </p:graphicFrame>
    </p:spTree>
    <p:extLst>
      <p:ext uri="{BB962C8B-B14F-4D97-AF65-F5344CB8AC3E}">
        <p14:creationId xmlns:p14="http://schemas.microsoft.com/office/powerpoint/2010/main" val="12904605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étapes</a:t>
            </a:r>
            <a:endParaRPr lang="fr-FR" dirty="0"/>
          </a:p>
        </p:txBody>
      </p:sp>
      <p:sp>
        <p:nvSpPr>
          <p:cNvPr id="3" name="Espace réservé du contenu 2"/>
          <p:cNvSpPr>
            <a:spLocks noGrp="1"/>
          </p:cNvSpPr>
          <p:nvPr>
            <p:ph idx="1"/>
          </p:nvPr>
        </p:nvSpPr>
        <p:spPr>
          <a:xfrm>
            <a:off x="765051" y="1296365"/>
            <a:ext cx="6158418" cy="4609136"/>
          </a:xfrm>
        </p:spPr>
        <p:txBody>
          <a:bodyPr anchor="ctr">
            <a:normAutofit fontScale="92500"/>
          </a:bodyPr>
          <a:lstStyle/>
          <a:p>
            <a:pPr marL="0" indent="0" algn="just">
              <a:lnSpc>
                <a:spcPct val="200000"/>
              </a:lnSpc>
              <a:buNone/>
            </a:pPr>
            <a:r>
              <a:rPr lang="fr-FR" sz="4000" b="1" dirty="0" smtClean="0">
                <a:solidFill>
                  <a:schemeClr val="accent5"/>
                </a:solidFill>
              </a:rPr>
              <a:t>[</a:t>
            </a:r>
            <a:r>
              <a:rPr lang="fr-FR" sz="4000" dirty="0" smtClean="0"/>
              <a:t>Antigone </a:t>
            </a:r>
            <a:r>
              <a:rPr lang="fr-FR" sz="4000" b="1" u="sng" dirty="0"/>
              <a:t>dont</a:t>
            </a:r>
            <a:r>
              <a:rPr lang="fr-FR" sz="4000" dirty="0"/>
              <a:t> rien </a:t>
            </a:r>
            <a:r>
              <a:rPr lang="fr-FR" sz="4000" b="1" dirty="0"/>
              <a:t>n’arrêtait</a:t>
            </a:r>
            <a:r>
              <a:rPr lang="fr-FR" sz="4000" dirty="0"/>
              <a:t> le courroux</a:t>
            </a:r>
            <a:r>
              <a:rPr lang="fr-FR" sz="4000" dirty="0" smtClean="0"/>
              <a:t>,</a:t>
            </a:r>
            <a:r>
              <a:rPr lang="fr-FR" sz="4000" b="1" dirty="0" smtClean="0">
                <a:solidFill>
                  <a:schemeClr val="accent5"/>
                </a:solidFill>
              </a:rPr>
              <a:t>]</a:t>
            </a:r>
            <a:r>
              <a:rPr lang="fr-FR" sz="4000" dirty="0" smtClean="0"/>
              <a:t> </a:t>
            </a:r>
            <a:r>
              <a:rPr lang="fr-FR" sz="4000" b="1" dirty="0">
                <a:solidFill>
                  <a:schemeClr val="accent5"/>
                </a:solidFill>
              </a:rPr>
              <a:t>brava</a:t>
            </a:r>
            <a:r>
              <a:rPr lang="fr-FR" sz="4000" dirty="0"/>
              <a:t> toutes les interdictions.</a:t>
            </a:r>
            <a:endParaRPr lang="fr-FR" sz="4000" dirty="0"/>
          </a:p>
        </p:txBody>
      </p:sp>
      <p:sp>
        <p:nvSpPr>
          <p:cNvPr id="4" name="Espace réservé du texte 3"/>
          <p:cNvSpPr>
            <a:spLocks noGrp="1"/>
          </p:cNvSpPr>
          <p:nvPr>
            <p:ph type="body" sz="half" idx="2"/>
          </p:nvPr>
        </p:nvSpPr>
        <p:spPr/>
        <p:txBody>
          <a:bodyPr/>
          <a:lstStyle/>
          <a:p>
            <a:pPr marL="342900" indent="-342900">
              <a:buAutoNum type="arabicPeriod"/>
            </a:pPr>
            <a:r>
              <a:rPr lang="fr-FR" dirty="0" smtClean="0"/>
              <a:t>1. Trouver les verbes conjugués</a:t>
            </a:r>
          </a:p>
          <a:p>
            <a:pPr marL="342900" indent="-342900">
              <a:buFont typeface="Arial" panose="020B0604020202020204" pitchFamily="34" charset="0"/>
              <a:buAutoNum type="arabicPeriod"/>
            </a:pPr>
            <a:r>
              <a:rPr lang="fr-FR" dirty="0"/>
              <a:t>2. Trouver les détecteurs de verbes </a:t>
            </a:r>
            <a:r>
              <a:rPr lang="fr-FR" dirty="0" smtClean="0"/>
              <a:t>secondaires</a:t>
            </a:r>
          </a:p>
          <a:p>
            <a:pPr marL="342900" indent="-342900">
              <a:buFont typeface="Arial" panose="020B0604020202020204" pitchFamily="34" charset="0"/>
              <a:buAutoNum type="arabicPeriod"/>
            </a:pPr>
            <a:r>
              <a:rPr lang="fr-FR" dirty="0" smtClean="0"/>
              <a:t>3. Trouver le verbe principal</a:t>
            </a:r>
          </a:p>
          <a:p>
            <a:pPr marL="342900" indent="-342900">
              <a:buFont typeface="Arial" panose="020B0604020202020204" pitchFamily="34" charset="0"/>
              <a:buAutoNum type="arabicPeriod"/>
            </a:pPr>
            <a:r>
              <a:rPr lang="fr-FR" b="1" u="sng" dirty="0" smtClean="0"/>
              <a:t>4. Trouver le sujet</a:t>
            </a:r>
            <a:endParaRPr lang="fr-FR" b="1" u="sng" dirty="0"/>
          </a:p>
          <a:p>
            <a:pPr marL="342900" indent="-342900">
              <a:buAutoNum type="arabicPeriod"/>
            </a:pPr>
            <a:endParaRPr lang="fr-FR" dirty="0" smtClean="0"/>
          </a:p>
        </p:txBody>
      </p:sp>
      <p:sp>
        <p:nvSpPr>
          <p:cNvPr id="5" name="ZoneTexte 4"/>
          <p:cNvSpPr txBox="1"/>
          <p:nvPr/>
        </p:nvSpPr>
        <p:spPr>
          <a:xfrm>
            <a:off x="765051" y="457199"/>
            <a:ext cx="6158418" cy="584775"/>
          </a:xfrm>
          <a:prstGeom prst="rect">
            <a:avLst/>
          </a:prstGeom>
          <a:noFill/>
        </p:spPr>
        <p:txBody>
          <a:bodyPr wrap="square" rtlCol="0">
            <a:spAutoFit/>
          </a:bodyPr>
          <a:lstStyle/>
          <a:p>
            <a:pPr algn="ctr"/>
            <a:r>
              <a:rPr lang="fr-FR" sz="3200" dirty="0" smtClean="0"/>
              <a:t>Extraction entre </a:t>
            </a:r>
            <a:r>
              <a:rPr lang="fr-FR" sz="3200" b="1" dirty="0" smtClean="0">
                <a:solidFill>
                  <a:schemeClr val="accent1"/>
                </a:solidFill>
              </a:rPr>
              <a:t>C’EST</a:t>
            </a:r>
            <a:r>
              <a:rPr lang="fr-FR" sz="3200" b="1" dirty="0" smtClean="0"/>
              <a:t> [</a:t>
            </a:r>
            <a:r>
              <a:rPr lang="is-IS" sz="3200" b="1" dirty="0" smtClean="0"/>
              <a:t>…</a:t>
            </a:r>
            <a:r>
              <a:rPr lang="fr-FR" sz="3200" b="1" dirty="0" smtClean="0"/>
              <a:t>] </a:t>
            </a:r>
            <a:r>
              <a:rPr lang="fr-FR" sz="3200" b="1" dirty="0" smtClean="0">
                <a:solidFill>
                  <a:schemeClr val="accent1"/>
                </a:solidFill>
              </a:rPr>
              <a:t>QUI</a:t>
            </a:r>
            <a:endParaRPr lang="fr-FR" sz="3200" b="1" dirty="0">
              <a:solidFill>
                <a:schemeClr val="accent1"/>
              </a:solidFill>
            </a:endParaRPr>
          </a:p>
        </p:txBody>
      </p:sp>
    </p:spTree>
    <p:extLst>
      <p:ext uri="{BB962C8B-B14F-4D97-AF65-F5344CB8AC3E}">
        <p14:creationId xmlns:p14="http://schemas.microsoft.com/office/powerpoint/2010/main" val="18899156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Pronominalisation</a:t>
            </a:r>
            <a:endParaRPr lang="fr-FR"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2144256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 Verbe</a:t>
            </a:r>
            <a:endParaRPr lang="fr-FR" dirty="0"/>
          </a:p>
        </p:txBody>
      </p:sp>
      <p:sp>
        <p:nvSpPr>
          <p:cNvPr id="3" name="Sous-titre 2"/>
          <p:cNvSpPr>
            <a:spLocks noGrp="1"/>
          </p:cNvSpPr>
          <p:nvPr>
            <p:ph type="subTitle" idx="1"/>
          </p:nvPr>
        </p:nvSpPr>
        <p:spPr/>
        <p:txBody>
          <a:bodyPr/>
          <a:lstStyle/>
          <a:p>
            <a:r>
              <a:rPr lang="fr-FR" dirty="0" smtClean="0"/>
              <a:t>Étape 1</a:t>
            </a:r>
          </a:p>
        </p:txBody>
      </p:sp>
    </p:spTree>
    <p:extLst>
      <p:ext uri="{BB962C8B-B14F-4D97-AF65-F5344CB8AC3E}">
        <p14:creationId xmlns:p14="http://schemas.microsoft.com/office/powerpoint/2010/main" val="309056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On remplace le GS par le pronom personnel correspondant</a:t>
            </a:r>
            <a:endParaRPr lang="fr-FR" dirty="0"/>
          </a:p>
        </p:txBody>
      </p:sp>
      <p:sp>
        <p:nvSpPr>
          <p:cNvPr id="3" name="Espace réservé du contenu 2"/>
          <p:cNvSpPr>
            <a:spLocks noGrp="1"/>
          </p:cNvSpPr>
          <p:nvPr>
            <p:ph sz="half" idx="1"/>
          </p:nvPr>
        </p:nvSpPr>
        <p:spPr/>
        <p:txBody>
          <a:bodyPr anchor="ctr"/>
          <a:lstStyle/>
          <a:p>
            <a:pPr marL="0" indent="0" algn="just">
              <a:buNone/>
            </a:pPr>
            <a:r>
              <a:rPr lang="fr-FR" sz="3200" b="1" dirty="0" smtClean="0">
                <a:solidFill>
                  <a:schemeClr val="accent5"/>
                </a:solidFill>
              </a:rPr>
              <a:t>[</a:t>
            </a:r>
            <a:r>
              <a:rPr lang="fr-FR" sz="3200" dirty="0" smtClean="0"/>
              <a:t>Antigone </a:t>
            </a:r>
            <a:r>
              <a:rPr lang="fr-FR" sz="3200" b="1" u="sng" dirty="0"/>
              <a:t>dont</a:t>
            </a:r>
            <a:r>
              <a:rPr lang="fr-FR" sz="3200" dirty="0"/>
              <a:t> rien </a:t>
            </a:r>
            <a:r>
              <a:rPr lang="fr-FR" sz="3200" b="1" dirty="0"/>
              <a:t>n’arrêtait</a:t>
            </a:r>
            <a:r>
              <a:rPr lang="fr-FR" sz="3200" dirty="0"/>
              <a:t> le courroux</a:t>
            </a:r>
            <a:r>
              <a:rPr lang="fr-FR" sz="3200" dirty="0" smtClean="0"/>
              <a:t>,</a:t>
            </a:r>
            <a:r>
              <a:rPr lang="fr-FR" sz="3200" b="1" dirty="0" smtClean="0">
                <a:solidFill>
                  <a:schemeClr val="accent5"/>
                </a:solidFill>
              </a:rPr>
              <a:t>]</a:t>
            </a:r>
            <a:r>
              <a:rPr lang="fr-FR" sz="3200" dirty="0" smtClean="0"/>
              <a:t> </a:t>
            </a:r>
            <a:r>
              <a:rPr lang="fr-FR" sz="3200" b="1" dirty="0">
                <a:solidFill>
                  <a:schemeClr val="accent5"/>
                </a:solidFill>
              </a:rPr>
              <a:t>brava</a:t>
            </a:r>
            <a:r>
              <a:rPr lang="fr-FR" sz="3200" dirty="0"/>
              <a:t> toutes les interdictions.</a:t>
            </a:r>
          </a:p>
          <a:p>
            <a:pPr marL="0" indent="0">
              <a:buNone/>
            </a:pPr>
            <a:endParaRPr lang="fr-FR" dirty="0"/>
          </a:p>
        </p:txBody>
      </p:sp>
      <p:sp>
        <p:nvSpPr>
          <p:cNvPr id="4" name="Espace réservé du contenu 3"/>
          <p:cNvSpPr>
            <a:spLocks noGrp="1"/>
          </p:cNvSpPr>
          <p:nvPr>
            <p:ph sz="half" idx="2"/>
          </p:nvPr>
        </p:nvSpPr>
        <p:spPr/>
        <p:txBody>
          <a:bodyPr anchor="ctr"/>
          <a:lstStyle/>
          <a:p>
            <a:pPr marL="0" indent="0" algn="just">
              <a:buNone/>
            </a:pPr>
            <a:r>
              <a:rPr lang="fr-FR" sz="3200" b="1" dirty="0" smtClean="0">
                <a:solidFill>
                  <a:schemeClr val="accent5"/>
                </a:solidFill>
              </a:rPr>
              <a:t>[ </a:t>
            </a:r>
            <a:r>
              <a:rPr lang="fr-FR" sz="3200" i="1" dirty="0" smtClean="0"/>
              <a:t>Elle</a:t>
            </a:r>
            <a:r>
              <a:rPr lang="fr-FR" sz="3200" dirty="0" smtClean="0"/>
              <a:t> </a:t>
            </a:r>
            <a:r>
              <a:rPr lang="fr-FR" sz="3200" b="1" dirty="0" smtClean="0">
                <a:solidFill>
                  <a:schemeClr val="accent5"/>
                </a:solidFill>
              </a:rPr>
              <a:t>]</a:t>
            </a:r>
            <a:r>
              <a:rPr lang="fr-FR" sz="3200" dirty="0" smtClean="0"/>
              <a:t> </a:t>
            </a:r>
            <a:r>
              <a:rPr lang="fr-FR" sz="3200" b="1" dirty="0" smtClean="0">
                <a:solidFill>
                  <a:schemeClr val="accent5"/>
                </a:solidFill>
              </a:rPr>
              <a:t>brava</a:t>
            </a:r>
            <a:r>
              <a:rPr lang="fr-FR" sz="3200" dirty="0" smtClean="0"/>
              <a:t> </a:t>
            </a:r>
            <a:r>
              <a:rPr lang="fr-FR" sz="3200" dirty="0"/>
              <a:t>toutes les interdictions.</a:t>
            </a:r>
          </a:p>
          <a:p>
            <a:pPr marL="0" indent="0" algn="just">
              <a:buNone/>
            </a:pPr>
            <a:endParaRPr lang="fr-FR" b="1" dirty="0"/>
          </a:p>
        </p:txBody>
      </p:sp>
    </p:spTree>
    <p:extLst>
      <p:ext uri="{BB962C8B-B14F-4D97-AF65-F5344CB8AC3E}">
        <p14:creationId xmlns:p14="http://schemas.microsoft.com/office/powerpoint/2010/main" val="1948574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groupes compléments</a:t>
            </a:r>
            <a:endParaRPr lang="fr-FR" dirty="0"/>
          </a:p>
        </p:txBody>
      </p:sp>
      <p:sp>
        <p:nvSpPr>
          <p:cNvPr id="3" name="Sous-titre 2"/>
          <p:cNvSpPr>
            <a:spLocks noGrp="1"/>
          </p:cNvSpPr>
          <p:nvPr>
            <p:ph type="subTitle" idx="1"/>
          </p:nvPr>
        </p:nvSpPr>
        <p:spPr/>
        <p:txBody>
          <a:bodyPr/>
          <a:lstStyle/>
          <a:p>
            <a:r>
              <a:rPr lang="fr-FR" dirty="0" smtClean="0"/>
              <a:t>étape 3</a:t>
            </a:r>
            <a:endParaRPr lang="fr-FR" dirty="0"/>
          </a:p>
        </p:txBody>
      </p:sp>
    </p:spTree>
    <p:extLst>
      <p:ext uri="{BB962C8B-B14F-4D97-AF65-F5344CB8AC3E}">
        <p14:creationId xmlns:p14="http://schemas.microsoft.com/office/powerpoint/2010/main" val="457747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Objectifs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127847162"/>
              </p:ext>
            </p:extLst>
          </p:nvPr>
        </p:nvGraphicFramePr>
        <p:xfrm>
          <a:off x="1251678" y="1608881"/>
          <a:ext cx="10178322" cy="4270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79801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Délimitation des groupes</a:t>
            </a:r>
            <a:endParaRPr lang="fr-FR" dirty="0"/>
          </a:p>
        </p:txBody>
      </p:sp>
      <p:sp>
        <p:nvSpPr>
          <p:cNvPr id="3" name="Espace réservé du texte 2"/>
          <p:cNvSpPr>
            <a:spLocks noGrp="1"/>
          </p:cNvSpPr>
          <p:nvPr>
            <p:ph type="body" idx="1"/>
          </p:nvPr>
        </p:nvSpPr>
        <p:spPr/>
        <p:txBody>
          <a:bodyPr/>
          <a:lstStyle/>
          <a:p>
            <a:pPr algn="ctr"/>
            <a:r>
              <a:rPr lang="fr-FR" dirty="0" smtClean="0"/>
              <a:t>C’est </a:t>
            </a:r>
            <a:r>
              <a:rPr lang="is-IS" dirty="0" smtClean="0"/>
              <a:t>… QUE</a:t>
            </a:r>
            <a:r>
              <a:rPr lang="fr-FR" dirty="0" smtClean="0"/>
              <a:t> </a:t>
            </a:r>
            <a:endParaRPr lang="fr-FR" dirty="0"/>
          </a:p>
        </p:txBody>
      </p:sp>
    </p:spTree>
    <p:extLst>
      <p:ext uri="{BB962C8B-B14F-4D97-AF65-F5344CB8AC3E}">
        <p14:creationId xmlns:p14="http://schemas.microsoft.com/office/powerpoint/2010/main" val="682078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Découpage des Groupes compléments</a:t>
            </a:r>
            <a:endParaRPr lang="fr-FR" dirty="0"/>
          </a:p>
        </p:txBody>
      </p:sp>
      <p:sp>
        <p:nvSpPr>
          <p:cNvPr id="3" name="Espace réservé du contenu 2"/>
          <p:cNvSpPr>
            <a:spLocks noGrp="1"/>
          </p:cNvSpPr>
          <p:nvPr>
            <p:ph idx="1"/>
          </p:nvPr>
        </p:nvSpPr>
        <p:spPr/>
        <p:txBody>
          <a:bodyPr>
            <a:normAutofit/>
          </a:bodyPr>
          <a:lstStyle/>
          <a:p>
            <a:pPr marL="0" indent="0" algn="just">
              <a:buNone/>
            </a:pPr>
            <a:r>
              <a:rPr lang="fr-FR" sz="2400" dirty="0"/>
              <a:t>Lorsqu’on a identifié le </a:t>
            </a:r>
            <a:r>
              <a:rPr lang="fr-FR" sz="2400" b="1" dirty="0"/>
              <a:t>verbe principal</a:t>
            </a:r>
            <a:r>
              <a:rPr lang="fr-FR" sz="2400" dirty="0"/>
              <a:t> et le </a:t>
            </a:r>
            <a:r>
              <a:rPr lang="fr-FR" sz="2400" b="1" dirty="0"/>
              <a:t>Groupe Sujet</a:t>
            </a:r>
            <a:r>
              <a:rPr lang="fr-FR" sz="2400" dirty="0"/>
              <a:t> dans une </a:t>
            </a:r>
            <a:r>
              <a:rPr lang="fr-FR" sz="2400" dirty="0" smtClean="0"/>
              <a:t>phrase, tous </a:t>
            </a:r>
            <a:r>
              <a:rPr lang="fr-FR" sz="2400" dirty="0"/>
              <a:t>les autres groupes </a:t>
            </a:r>
            <a:r>
              <a:rPr lang="fr-FR" sz="2400" dirty="0" smtClean="0"/>
              <a:t>délimités </a:t>
            </a:r>
            <a:r>
              <a:rPr lang="fr-FR" sz="2400" dirty="0"/>
              <a:t>dans cette phrase sont des </a:t>
            </a:r>
            <a:r>
              <a:rPr lang="fr-FR" sz="2400" b="1" dirty="0" smtClean="0"/>
              <a:t>Groupes Compléments</a:t>
            </a:r>
            <a:r>
              <a:rPr lang="fr-FR" sz="2400" dirty="0" smtClean="0"/>
              <a:t>.</a:t>
            </a:r>
          </a:p>
          <a:p>
            <a:pPr marL="0" indent="0" algn="just">
              <a:buNone/>
            </a:pPr>
            <a:endParaRPr lang="fr-FR" sz="2400" dirty="0"/>
          </a:p>
          <a:p>
            <a:pPr marL="0" indent="0" algn="just">
              <a:buNone/>
            </a:pPr>
            <a:r>
              <a:rPr lang="fr-FR" sz="2400" dirty="0" smtClean="0"/>
              <a:t>Pour délimiter ces Groupes Compléments, on les glisse entre </a:t>
            </a:r>
            <a:r>
              <a:rPr lang="fr-FR" sz="2400" b="1" dirty="0" smtClean="0"/>
              <a:t>C’EST</a:t>
            </a:r>
            <a:r>
              <a:rPr lang="fr-FR" sz="2400" dirty="0" smtClean="0"/>
              <a:t> </a:t>
            </a:r>
            <a:r>
              <a:rPr lang="is-IS" sz="2400" dirty="0" smtClean="0"/>
              <a:t>… </a:t>
            </a:r>
            <a:r>
              <a:rPr lang="is-IS" sz="2400" b="1" dirty="0" smtClean="0"/>
              <a:t>QUE</a:t>
            </a:r>
            <a:r>
              <a:rPr lang="is-IS" sz="2400" dirty="0" smtClean="0"/>
              <a:t> en suivant la formule suivante :</a:t>
            </a:r>
            <a:endParaRPr lang="fr-FR" sz="2400" dirty="0"/>
          </a:p>
        </p:txBody>
      </p:sp>
    </p:spTree>
    <p:extLst>
      <p:ext uri="{BB962C8B-B14F-4D97-AF65-F5344CB8AC3E}">
        <p14:creationId xmlns:p14="http://schemas.microsoft.com/office/powerpoint/2010/main" val="226780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Découpage des Groupes compléments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663791"/>
              </p:ext>
            </p:extLst>
          </p:nvPr>
        </p:nvGraphicFramePr>
        <p:xfrm>
          <a:off x="1250950" y="2286000"/>
          <a:ext cx="10179050" cy="814552"/>
        </p:xfrm>
        <a:graphic>
          <a:graphicData uri="http://schemas.openxmlformats.org/drawingml/2006/table">
            <a:tbl>
              <a:tblPr firstRow="1" bandRow="1">
                <a:tableStyleId>{5C22544A-7EE6-4342-B048-85BDC9FD1C3A}</a:tableStyleId>
              </a:tblPr>
              <a:tblGrid>
                <a:gridCol w="10179050"/>
              </a:tblGrid>
              <a:tr h="814552">
                <a:tc>
                  <a:txBody>
                    <a:bodyPr/>
                    <a:lstStyle/>
                    <a:p>
                      <a:pPr algn="ctr"/>
                      <a:r>
                        <a:rPr lang="fr-FR" sz="2400" dirty="0" smtClean="0">
                          <a:solidFill>
                            <a:schemeClr val="tx1"/>
                          </a:solidFill>
                        </a:rPr>
                        <a:t>C’EST</a:t>
                      </a:r>
                      <a:r>
                        <a:rPr lang="fr-FR" sz="2400" dirty="0" smtClean="0"/>
                        <a:t> + Groupe</a:t>
                      </a:r>
                      <a:r>
                        <a:rPr lang="fr-FR" sz="2400" baseline="0" dirty="0" smtClean="0"/>
                        <a:t> Complément + </a:t>
                      </a:r>
                      <a:r>
                        <a:rPr lang="fr-FR" sz="2400" baseline="0" dirty="0" smtClean="0">
                          <a:solidFill>
                            <a:schemeClr val="tx1"/>
                          </a:solidFill>
                        </a:rPr>
                        <a:t>QUE</a:t>
                      </a:r>
                      <a:r>
                        <a:rPr lang="fr-FR" sz="2400" baseline="0" dirty="0" smtClean="0"/>
                        <a:t> + </a:t>
                      </a:r>
                      <a:r>
                        <a:rPr lang="fr-FR" sz="2400" baseline="0" dirty="0" smtClean="0">
                          <a:solidFill>
                            <a:schemeClr val="accent5"/>
                          </a:solidFill>
                        </a:rPr>
                        <a:t>[GS]</a:t>
                      </a:r>
                      <a:r>
                        <a:rPr lang="fr-FR" sz="2400" baseline="0" dirty="0" smtClean="0"/>
                        <a:t> + </a:t>
                      </a:r>
                      <a:r>
                        <a:rPr lang="fr-FR" sz="2400" baseline="0" dirty="0" smtClean="0">
                          <a:solidFill>
                            <a:schemeClr val="accent5"/>
                          </a:solidFill>
                        </a:rPr>
                        <a:t>V</a:t>
                      </a:r>
                      <a:r>
                        <a:rPr lang="fr-FR" sz="2400" baseline="0" dirty="0" smtClean="0"/>
                        <a:t> + </a:t>
                      </a:r>
                      <a:r>
                        <a:rPr lang="fr-FR" sz="2400" b="0" i="1" baseline="0" dirty="0" smtClean="0"/>
                        <a:t>reste de la phrase</a:t>
                      </a:r>
                      <a:endParaRPr lang="fr-FR" sz="2400" b="0" i="1" dirty="0"/>
                    </a:p>
                  </a:txBody>
                  <a:tcPr anchor="ctr"/>
                </a:tc>
              </a:tr>
            </a:tbl>
          </a:graphicData>
        </a:graphic>
      </p:graphicFrame>
      <p:sp>
        <p:nvSpPr>
          <p:cNvPr id="6" name="ZoneTexte 5"/>
          <p:cNvSpPr txBox="1"/>
          <p:nvPr/>
        </p:nvSpPr>
        <p:spPr>
          <a:xfrm>
            <a:off x="1250950" y="3415862"/>
            <a:ext cx="10179050" cy="206210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000" b="1" dirty="0" smtClean="0">
                <a:ln w="0"/>
                <a:solidFill>
                  <a:schemeClr val="tx1"/>
                </a:solidFill>
                <a:effectLst>
                  <a:outerShdw blurRad="38100" dist="19050" dir="2700000" algn="tl" rotWithShape="0">
                    <a:schemeClr val="dk1">
                      <a:alpha val="40000"/>
                    </a:schemeClr>
                  </a:outerShdw>
                </a:effectLst>
              </a:rPr>
              <a:t>Comment bien découper ?</a:t>
            </a:r>
          </a:p>
          <a:p>
            <a:endParaRPr lang="fr-FR" dirty="0" smtClean="0"/>
          </a:p>
          <a:p>
            <a:pPr marL="285750" indent="-285750">
              <a:buFont typeface="Wingdings" charset="2"/>
              <a:buChar char="ü"/>
            </a:pPr>
            <a:r>
              <a:rPr lang="fr-FR" sz="2400" dirty="0" smtClean="0"/>
              <a:t>Il ne doit rester aucun élément dans la phrase.</a:t>
            </a:r>
          </a:p>
          <a:p>
            <a:pPr marL="285750" indent="-285750">
              <a:buFont typeface="Wingdings" charset="2"/>
              <a:buChar char="ü"/>
            </a:pPr>
            <a:r>
              <a:rPr lang="fr-FR" sz="2400" dirty="0" smtClean="0"/>
              <a:t>On vérifie que le découpage choisi ne rende pas la phrase incorrecte, grâce à la formule ci-dessus.</a:t>
            </a:r>
          </a:p>
          <a:p>
            <a:pPr marL="285750" indent="-285750">
              <a:buFont typeface="Wingdings" charset="2"/>
              <a:buChar char="ü"/>
            </a:pPr>
            <a:endParaRPr lang="fr-FR" dirty="0"/>
          </a:p>
        </p:txBody>
      </p:sp>
    </p:spTree>
    <p:extLst>
      <p:ext uri="{BB962C8B-B14F-4D97-AF65-F5344CB8AC3E}">
        <p14:creationId xmlns:p14="http://schemas.microsoft.com/office/powerpoint/2010/main" val="10904481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Découpage des Groupes compléments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663791"/>
              </p:ext>
            </p:extLst>
          </p:nvPr>
        </p:nvGraphicFramePr>
        <p:xfrm>
          <a:off x="1250950" y="2286000"/>
          <a:ext cx="10179050" cy="814552"/>
        </p:xfrm>
        <a:graphic>
          <a:graphicData uri="http://schemas.openxmlformats.org/drawingml/2006/table">
            <a:tbl>
              <a:tblPr firstRow="1" bandRow="1">
                <a:tableStyleId>{5C22544A-7EE6-4342-B048-85BDC9FD1C3A}</a:tableStyleId>
              </a:tblPr>
              <a:tblGrid>
                <a:gridCol w="10179050"/>
              </a:tblGrid>
              <a:tr h="814552">
                <a:tc>
                  <a:txBody>
                    <a:bodyPr/>
                    <a:lstStyle/>
                    <a:p>
                      <a:pPr algn="ctr"/>
                      <a:r>
                        <a:rPr lang="fr-FR" sz="2400" dirty="0" smtClean="0">
                          <a:solidFill>
                            <a:schemeClr val="tx1"/>
                          </a:solidFill>
                        </a:rPr>
                        <a:t>C’EST</a:t>
                      </a:r>
                      <a:r>
                        <a:rPr lang="fr-FR" sz="2400" dirty="0" smtClean="0"/>
                        <a:t> + Groupe</a:t>
                      </a:r>
                      <a:r>
                        <a:rPr lang="fr-FR" sz="2400" baseline="0" dirty="0" smtClean="0"/>
                        <a:t> Complément + </a:t>
                      </a:r>
                      <a:r>
                        <a:rPr lang="fr-FR" sz="2400" baseline="0" dirty="0" smtClean="0">
                          <a:solidFill>
                            <a:schemeClr val="tx1"/>
                          </a:solidFill>
                        </a:rPr>
                        <a:t>QUE</a:t>
                      </a:r>
                      <a:r>
                        <a:rPr lang="fr-FR" sz="2400" baseline="0" dirty="0" smtClean="0"/>
                        <a:t> + </a:t>
                      </a:r>
                      <a:r>
                        <a:rPr lang="fr-FR" sz="2400" baseline="0" dirty="0" smtClean="0">
                          <a:solidFill>
                            <a:schemeClr val="accent5"/>
                          </a:solidFill>
                        </a:rPr>
                        <a:t>[GS]</a:t>
                      </a:r>
                      <a:r>
                        <a:rPr lang="fr-FR" sz="2400" baseline="0" dirty="0" smtClean="0"/>
                        <a:t> + </a:t>
                      </a:r>
                      <a:r>
                        <a:rPr lang="fr-FR" sz="2400" baseline="0" dirty="0" smtClean="0">
                          <a:solidFill>
                            <a:schemeClr val="accent5"/>
                          </a:solidFill>
                        </a:rPr>
                        <a:t>V</a:t>
                      </a:r>
                      <a:r>
                        <a:rPr lang="fr-FR" sz="2400" baseline="0" dirty="0" smtClean="0"/>
                        <a:t> + </a:t>
                      </a:r>
                      <a:r>
                        <a:rPr lang="fr-FR" sz="2400" b="0" i="1" baseline="0" dirty="0" smtClean="0"/>
                        <a:t>reste de la phrase</a:t>
                      </a:r>
                      <a:endParaRPr lang="fr-FR" sz="2400" b="0" i="1" dirty="0"/>
                    </a:p>
                  </a:txBody>
                  <a:tcPr anchor="ctr"/>
                </a:tc>
              </a:tr>
            </a:tbl>
          </a:graphicData>
        </a:graphic>
      </p:graphicFrame>
      <p:sp>
        <p:nvSpPr>
          <p:cNvPr id="6" name="ZoneTexte 5"/>
          <p:cNvSpPr txBox="1"/>
          <p:nvPr/>
        </p:nvSpPr>
        <p:spPr>
          <a:xfrm>
            <a:off x="1250950" y="3415862"/>
            <a:ext cx="10179050" cy="215443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000" b="1" dirty="0" smtClean="0">
                <a:ln w="0"/>
                <a:solidFill>
                  <a:schemeClr val="tx1"/>
                </a:solidFill>
                <a:effectLst>
                  <a:outerShdw blurRad="38100" dist="19050" dir="2700000" algn="tl" rotWithShape="0">
                    <a:schemeClr val="dk1">
                      <a:alpha val="40000"/>
                    </a:schemeClr>
                  </a:outerShdw>
                </a:effectLst>
              </a:rPr>
              <a:t>Exemple :</a:t>
            </a:r>
          </a:p>
          <a:p>
            <a:endParaRPr lang="fr-FR" dirty="0" smtClean="0"/>
          </a:p>
          <a:p>
            <a:r>
              <a:rPr lang="fr-FR" sz="2400" dirty="0" smtClean="0"/>
              <a:t>En mourant, </a:t>
            </a:r>
            <a:r>
              <a:rPr lang="fr-FR" sz="2400" b="1" dirty="0" smtClean="0">
                <a:solidFill>
                  <a:schemeClr val="accent5"/>
                </a:solidFill>
              </a:rPr>
              <a:t>[</a:t>
            </a:r>
            <a:r>
              <a:rPr lang="fr-FR" sz="2400" dirty="0" smtClean="0"/>
              <a:t>Sage l’Ancien</a:t>
            </a:r>
            <a:r>
              <a:rPr lang="fr-FR" sz="2400" b="1" dirty="0" smtClean="0">
                <a:solidFill>
                  <a:schemeClr val="accent5"/>
                </a:solidFill>
              </a:rPr>
              <a:t>]</a:t>
            </a:r>
            <a:r>
              <a:rPr lang="fr-FR" sz="2400" dirty="0" smtClean="0"/>
              <a:t> </a:t>
            </a:r>
            <a:r>
              <a:rPr lang="fr-FR" sz="2400" b="1" dirty="0" smtClean="0">
                <a:solidFill>
                  <a:schemeClr val="accent5"/>
                </a:solidFill>
              </a:rPr>
              <a:t>provoqua</a:t>
            </a:r>
            <a:r>
              <a:rPr lang="fr-FR" sz="2400" dirty="0" smtClean="0"/>
              <a:t> inévitablement l’émoi.</a:t>
            </a:r>
          </a:p>
          <a:p>
            <a:endParaRPr lang="fr-FR" sz="2400" dirty="0"/>
          </a:p>
          <a:p>
            <a:r>
              <a:rPr lang="fr-FR" sz="2400" b="1" dirty="0" smtClean="0"/>
              <a:t>C’EST</a:t>
            </a:r>
            <a:r>
              <a:rPr lang="fr-FR" sz="2400" dirty="0" smtClean="0"/>
              <a:t> en mourant </a:t>
            </a:r>
            <a:r>
              <a:rPr lang="fr-FR" sz="2400" b="1" dirty="0" smtClean="0"/>
              <a:t>QUE</a:t>
            </a:r>
            <a:r>
              <a:rPr lang="fr-FR" sz="2400" dirty="0" smtClean="0"/>
              <a:t> </a:t>
            </a:r>
            <a:r>
              <a:rPr lang="fr-FR" sz="2400" b="1" dirty="0">
                <a:solidFill>
                  <a:schemeClr val="accent5"/>
                </a:solidFill>
              </a:rPr>
              <a:t>[</a:t>
            </a:r>
            <a:r>
              <a:rPr lang="fr-FR" sz="2400" dirty="0"/>
              <a:t>Sage l’Ancien</a:t>
            </a:r>
            <a:r>
              <a:rPr lang="fr-FR" sz="2400" b="1" dirty="0">
                <a:solidFill>
                  <a:schemeClr val="accent5"/>
                </a:solidFill>
              </a:rPr>
              <a:t>]</a:t>
            </a:r>
            <a:r>
              <a:rPr lang="fr-FR" sz="2400" dirty="0"/>
              <a:t> </a:t>
            </a:r>
            <a:r>
              <a:rPr lang="fr-FR" sz="2400" dirty="0" smtClean="0">
                <a:solidFill>
                  <a:schemeClr val="accent5"/>
                </a:solidFill>
              </a:rPr>
              <a:t>provoqua</a:t>
            </a:r>
            <a:r>
              <a:rPr lang="fr-FR" sz="2400" dirty="0" smtClean="0"/>
              <a:t> inévitablement l’émoi.</a:t>
            </a:r>
          </a:p>
          <a:p>
            <a:endParaRPr lang="fr-FR" sz="2400" dirty="0" smtClean="0"/>
          </a:p>
        </p:txBody>
      </p:sp>
    </p:spTree>
    <p:extLst>
      <p:ext uri="{BB962C8B-B14F-4D97-AF65-F5344CB8AC3E}">
        <p14:creationId xmlns:p14="http://schemas.microsoft.com/office/powerpoint/2010/main" val="2724362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Découpage des Groupes compléments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663791"/>
              </p:ext>
            </p:extLst>
          </p:nvPr>
        </p:nvGraphicFramePr>
        <p:xfrm>
          <a:off x="1250950" y="2286000"/>
          <a:ext cx="10179050" cy="814552"/>
        </p:xfrm>
        <a:graphic>
          <a:graphicData uri="http://schemas.openxmlformats.org/drawingml/2006/table">
            <a:tbl>
              <a:tblPr firstRow="1" bandRow="1">
                <a:tableStyleId>{5C22544A-7EE6-4342-B048-85BDC9FD1C3A}</a:tableStyleId>
              </a:tblPr>
              <a:tblGrid>
                <a:gridCol w="10179050"/>
              </a:tblGrid>
              <a:tr h="814552">
                <a:tc>
                  <a:txBody>
                    <a:bodyPr/>
                    <a:lstStyle/>
                    <a:p>
                      <a:pPr algn="ctr"/>
                      <a:r>
                        <a:rPr lang="fr-FR" sz="2400" dirty="0" smtClean="0">
                          <a:solidFill>
                            <a:schemeClr val="tx1"/>
                          </a:solidFill>
                        </a:rPr>
                        <a:t>C’EST</a:t>
                      </a:r>
                      <a:r>
                        <a:rPr lang="fr-FR" sz="2400" dirty="0" smtClean="0"/>
                        <a:t> + Groupe</a:t>
                      </a:r>
                      <a:r>
                        <a:rPr lang="fr-FR" sz="2400" baseline="0" dirty="0" smtClean="0"/>
                        <a:t> Complément + </a:t>
                      </a:r>
                      <a:r>
                        <a:rPr lang="fr-FR" sz="2400" baseline="0" dirty="0" smtClean="0">
                          <a:solidFill>
                            <a:schemeClr val="tx1"/>
                          </a:solidFill>
                        </a:rPr>
                        <a:t>QUE</a:t>
                      </a:r>
                      <a:r>
                        <a:rPr lang="fr-FR" sz="2400" baseline="0" dirty="0" smtClean="0"/>
                        <a:t> + </a:t>
                      </a:r>
                      <a:r>
                        <a:rPr lang="fr-FR" sz="2400" baseline="0" dirty="0" smtClean="0">
                          <a:solidFill>
                            <a:schemeClr val="accent5"/>
                          </a:solidFill>
                        </a:rPr>
                        <a:t>[GS]</a:t>
                      </a:r>
                      <a:r>
                        <a:rPr lang="fr-FR" sz="2400" baseline="0" dirty="0" smtClean="0"/>
                        <a:t> + </a:t>
                      </a:r>
                      <a:r>
                        <a:rPr lang="fr-FR" sz="2400" baseline="0" dirty="0" smtClean="0">
                          <a:solidFill>
                            <a:schemeClr val="accent5"/>
                          </a:solidFill>
                        </a:rPr>
                        <a:t>V</a:t>
                      </a:r>
                      <a:r>
                        <a:rPr lang="fr-FR" sz="2400" baseline="0" dirty="0" smtClean="0"/>
                        <a:t> + </a:t>
                      </a:r>
                      <a:r>
                        <a:rPr lang="fr-FR" sz="2400" b="0" i="1" baseline="0" dirty="0" smtClean="0"/>
                        <a:t>reste de la phrase</a:t>
                      </a:r>
                      <a:endParaRPr lang="fr-FR" sz="2400" b="0" i="1" dirty="0"/>
                    </a:p>
                  </a:txBody>
                  <a:tcPr anchor="ctr"/>
                </a:tc>
              </a:tr>
            </a:tbl>
          </a:graphicData>
        </a:graphic>
      </p:graphicFrame>
      <p:sp>
        <p:nvSpPr>
          <p:cNvPr id="6" name="ZoneTexte 5"/>
          <p:cNvSpPr txBox="1"/>
          <p:nvPr/>
        </p:nvSpPr>
        <p:spPr>
          <a:xfrm>
            <a:off x="1250950" y="3415862"/>
            <a:ext cx="10179050" cy="215443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000" b="1" dirty="0" smtClean="0">
                <a:ln w="0"/>
                <a:solidFill>
                  <a:schemeClr val="tx1"/>
                </a:solidFill>
                <a:effectLst>
                  <a:outerShdw blurRad="38100" dist="19050" dir="2700000" algn="tl" rotWithShape="0">
                    <a:schemeClr val="dk1">
                      <a:alpha val="40000"/>
                    </a:schemeClr>
                  </a:outerShdw>
                </a:effectLst>
              </a:rPr>
              <a:t>Exemple :</a:t>
            </a:r>
          </a:p>
          <a:p>
            <a:endParaRPr lang="fr-FR" dirty="0" smtClean="0"/>
          </a:p>
          <a:p>
            <a:r>
              <a:rPr lang="fr-FR" sz="2400" dirty="0" smtClean="0"/>
              <a:t>[En mourant,] </a:t>
            </a:r>
            <a:r>
              <a:rPr lang="fr-FR" sz="2400" b="1" dirty="0" smtClean="0">
                <a:solidFill>
                  <a:schemeClr val="accent5"/>
                </a:solidFill>
              </a:rPr>
              <a:t>[</a:t>
            </a:r>
            <a:r>
              <a:rPr lang="fr-FR" sz="2400" dirty="0" smtClean="0"/>
              <a:t>Sage l’Ancien</a:t>
            </a:r>
            <a:r>
              <a:rPr lang="fr-FR" sz="2400" b="1" dirty="0" smtClean="0">
                <a:solidFill>
                  <a:schemeClr val="accent5"/>
                </a:solidFill>
              </a:rPr>
              <a:t>]</a:t>
            </a:r>
            <a:r>
              <a:rPr lang="fr-FR" sz="2400" dirty="0" smtClean="0"/>
              <a:t> </a:t>
            </a:r>
            <a:r>
              <a:rPr lang="fr-FR" sz="2400" b="1" dirty="0" smtClean="0">
                <a:solidFill>
                  <a:schemeClr val="accent5"/>
                </a:solidFill>
              </a:rPr>
              <a:t>provoqua</a:t>
            </a:r>
            <a:r>
              <a:rPr lang="fr-FR" sz="2400" dirty="0" smtClean="0"/>
              <a:t> inévitablement l’émoi.</a:t>
            </a:r>
          </a:p>
          <a:p>
            <a:endParaRPr lang="fr-FR" sz="2400" dirty="0"/>
          </a:p>
          <a:p>
            <a:r>
              <a:rPr lang="fr-FR" sz="2400" b="1" dirty="0" smtClean="0"/>
              <a:t>C’EST</a:t>
            </a:r>
            <a:r>
              <a:rPr lang="fr-FR" sz="2400" dirty="0" smtClean="0"/>
              <a:t> inévitablement </a:t>
            </a:r>
            <a:r>
              <a:rPr lang="fr-FR" sz="2400" b="1" dirty="0" smtClean="0"/>
              <a:t>QUE</a:t>
            </a:r>
            <a:r>
              <a:rPr lang="fr-FR" sz="2400" dirty="0" smtClean="0"/>
              <a:t> </a:t>
            </a:r>
            <a:r>
              <a:rPr lang="fr-FR" sz="2400" b="1" dirty="0">
                <a:solidFill>
                  <a:schemeClr val="accent5"/>
                </a:solidFill>
              </a:rPr>
              <a:t>[</a:t>
            </a:r>
            <a:r>
              <a:rPr lang="fr-FR" sz="2400" dirty="0"/>
              <a:t>Sage l’Ancien</a:t>
            </a:r>
            <a:r>
              <a:rPr lang="fr-FR" sz="2400" b="1" dirty="0">
                <a:solidFill>
                  <a:schemeClr val="accent5"/>
                </a:solidFill>
              </a:rPr>
              <a:t>]</a:t>
            </a:r>
            <a:r>
              <a:rPr lang="fr-FR" sz="2400" dirty="0"/>
              <a:t> </a:t>
            </a:r>
            <a:r>
              <a:rPr lang="fr-FR" sz="2400" dirty="0" smtClean="0">
                <a:solidFill>
                  <a:schemeClr val="accent5"/>
                </a:solidFill>
              </a:rPr>
              <a:t>provoqua</a:t>
            </a:r>
            <a:r>
              <a:rPr lang="fr-FR" sz="2400" dirty="0" smtClean="0"/>
              <a:t> l’émoi, en mourant.</a:t>
            </a:r>
          </a:p>
          <a:p>
            <a:endParaRPr lang="fr-FR" sz="2400" dirty="0" smtClean="0"/>
          </a:p>
        </p:txBody>
      </p:sp>
    </p:spTree>
    <p:extLst>
      <p:ext uri="{BB962C8B-B14F-4D97-AF65-F5344CB8AC3E}">
        <p14:creationId xmlns:p14="http://schemas.microsoft.com/office/powerpoint/2010/main" val="17101814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Découpage des Groupes compléments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663791"/>
              </p:ext>
            </p:extLst>
          </p:nvPr>
        </p:nvGraphicFramePr>
        <p:xfrm>
          <a:off x="1250950" y="2286000"/>
          <a:ext cx="10179050" cy="814552"/>
        </p:xfrm>
        <a:graphic>
          <a:graphicData uri="http://schemas.openxmlformats.org/drawingml/2006/table">
            <a:tbl>
              <a:tblPr firstRow="1" bandRow="1">
                <a:tableStyleId>{5C22544A-7EE6-4342-B048-85BDC9FD1C3A}</a:tableStyleId>
              </a:tblPr>
              <a:tblGrid>
                <a:gridCol w="10179050"/>
              </a:tblGrid>
              <a:tr h="814552">
                <a:tc>
                  <a:txBody>
                    <a:bodyPr/>
                    <a:lstStyle/>
                    <a:p>
                      <a:pPr algn="ctr"/>
                      <a:r>
                        <a:rPr lang="fr-FR" sz="2400" dirty="0" smtClean="0">
                          <a:solidFill>
                            <a:schemeClr val="tx1"/>
                          </a:solidFill>
                        </a:rPr>
                        <a:t>C’EST</a:t>
                      </a:r>
                      <a:r>
                        <a:rPr lang="fr-FR" sz="2400" dirty="0" smtClean="0"/>
                        <a:t> + Groupe</a:t>
                      </a:r>
                      <a:r>
                        <a:rPr lang="fr-FR" sz="2400" baseline="0" dirty="0" smtClean="0"/>
                        <a:t> Complément + </a:t>
                      </a:r>
                      <a:r>
                        <a:rPr lang="fr-FR" sz="2400" baseline="0" dirty="0" smtClean="0">
                          <a:solidFill>
                            <a:schemeClr val="tx1"/>
                          </a:solidFill>
                        </a:rPr>
                        <a:t>QUE</a:t>
                      </a:r>
                      <a:r>
                        <a:rPr lang="fr-FR" sz="2400" baseline="0" dirty="0" smtClean="0"/>
                        <a:t> + </a:t>
                      </a:r>
                      <a:r>
                        <a:rPr lang="fr-FR" sz="2400" baseline="0" dirty="0" smtClean="0">
                          <a:solidFill>
                            <a:schemeClr val="accent5"/>
                          </a:solidFill>
                        </a:rPr>
                        <a:t>[GS]</a:t>
                      </a:r>
                      <a:r>
                        <a:rPr lang="fr-FR" sz="2400" baseline="0" dirty="0" smtClean="0"/>
                        <a:t> + </a:t>
                      </a:r>
                      <a:r>
                        <a:rPr lang="fr-FR" sz="2400" baseline="0" dirty="0" smtClean="0">
                          <a:solidFill>
                            <a:schemeClr val="accent5"/>
                          </a:solidFill>
                        </a:rPr>
                        <a:t>V</a:t>
                      </a:r>
                      <a:r>
                        <a:rPr lang="fr-FR" sz="2400" baseline="0" dirty="0" smtClean="0"/>
                        <a:t> + </a:t>
                      </a:r>
                      <a:r>
                        <a:rPr lang="fr-FR" sz="2400" b="0" i="1" baseline="0" dirty="0" smtClean="0"/>
                        <a:t>reste de la phrase</a:t>
                      </a:r>
                      <a:endParaRPr lang="fr-FR" sz="2400" b="0" i="1" dirty="0"/>
                    </a:p>
                  </a:txBody>
                  <a:tcPr anchor="ctr"/>
                </a:tc>
              </a:tr>
            </a:tbl>
          </a:graphicData>
        </a:graphic>
      </p:graphicFrame>
      <p:sp>
        <p:nvSpPr>
          <p:cNvPr id="6" name="ZoneTexte 5"/>
          <p:cNvSpPr txBox="1"/>
          <p:nvPr/>
        </p:nvSpPr>
        <p:spPr>
          <a:xfrm>
            <a:off x="1250950" y="3415862"/>
            <a:ext cx="10179050" cy="215443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2000" b="1" dirty="0" smtClean="0">
                <a:ln w="0"/>
                <a:solidFill>
                  <a:schemeClr val="tx1"/>
                </a:solidFill>
                <a:effectLst>
                  <a:outerShdw blurRad="38100" dist="19050" dir="2700000" algn="tl" rotWithShape="0">
                    <a:schemeClr val="dk1">
                      <a:alpha val="40000"/>
                    </a:schemeClr>
                  </a:outerShdw>
                </a:effectLst>
              </a:rPr>
              <a:t>Exemple :</a:t>
            </a:r>
          </a:p>
          <a:p>
            <a:endParaRPr lang="fr-FR" dirty="0" smtClean="0"/>
          </a:p>
          <a:p>
            <a:r>
              <a:rPr lang="fr-FR" sz="2400" dirty="0" smtClean="0"/>
              <a:t>[En mourant,] </a:t>
            </a:r>
            <a:r>
              <a:rPr lang="fr-FR" sz="2400" b="1" dirty="0" smtClean="0">
                <a:solidFill>
                  <a:schemeClr val="accent5"/>
                </a:solidFill>
              </a:rPr>
              <a:t>[</a:t>
            </a:r>
            <a:r>
              <a:rPr lang="fr-FR" sz="2400" dirty="0" smtClean="0"/>
              <a:t>Sage l’Ancien</a:t>
            </a:r>
            <a:r>
              <a:rPr lang="fr-FR" sz="2400" b="1" dirty="0" smtClean="0">
                <a:solidFill>
                  <a:schemeClr val="accent5"/>
                </a:solidFill>
              </a:rPr>
              <a:t>]</a:t>
            </a:r>
            <a:r>
              <a:rPr lang="fr-FR" sz="2400" dirty="0" smtClean="0"/>
              <a:t> </a:t>
            </a:r>
            <a:r>
              <a:rPr lang="fr-FR" sz="2400" b="1" dirty="0" smtClean="0">
                <a:solidFill>
                  <a:schemeClr val="accent5"/>
                </a:solidFill>
              </a:rPr>
              <a:t>provoqua</a:t>
            </a:r>
            <a:r>
              <a:rPr lang="fr-FR" sz="2400" dirty="0" smtClean="0"/>
              <a:t> [inévitablement] l’émoi.</a:t>
            </a:r>
          </a:p>
          <a:p>
            <a:endParaRPr lang="fr-FR" sz="2400" dirty="0"/>
          </a:p>
          <a:p>
            <a:r>
              <a:rPr lang="fr-FR" sz="2400" b="1" dirty="0" smtClean="0"/>
              <a:t>C’EST</a:t>
            </a:r>
            <a:r>
              <a:rPr lang="fr-FR" sz="2400" dirty="0" smtClean="0"/>
              <a:t> l’émoi </a:t>
            </a:r>
            <a:r>
              <a:rPr lang="fr-FR" sz="2400" b="1" dirty="0" smtClean="0"/>
              <a:t>QUE</a:t>
            </a:r>
            <a:r>
              <a:rPr lang="fr-FR" sz="2400" dirty="0" smtClean="0"/>
              <a:t> </a:t>
            </a:r>
            <a:r>
              <a:rPr lang="fr-FR" sz="2400" b="1" dirty="0">
                <a:solidFill>
                  <a:schemeClr val="accent5"/>
                </a:solidFill>
              </a:rPr>
              <a:t>[</a:t>
            </a:r>
            <a:r>
              <a:rPr lang="fr-FR" sz="2400" dirty="0"/>
              <a:t>Sage l’Ancien</a:t>
            </a:r>
            <a:r>
              <a:rPr lang="fr-FR" sz="2400" b="1" dirty="0">
                <a:solidFill>
                  <a:schemeClr val="accent5"/>
                </a:solidFill>
              </a:rPr>
              <a:t>]</a:t>
            </a:r>
            <a:r>
              <a:rPr lang="fr-FR" sz="2400" dirty="0"/>
              <a:t> </a:t>
            </a:r>
            <a:r>
              <a:rPr lang="fr-FR" sz="2400" dirty="0" smtClean="0">
                <a:solidFill>
                  <a:schemeClr val="accent5"/>
                </a:solidFill>
              </a:rPr>
              <a:t>provoqua</a:t>
            </a:r>
            <a:r>
              <a:rPr lang="fr-FR" sz="2400" dirty="0" smtClean="0"/>
              <a:t> inévitablement, en mourant.</a:t>
            </a:r>
          </a:p>
          <a:p>
            <a:endParaRPr lang="fr-FR" sz="2400" dirty="0" smtClean="0"/>
          </a:p>
        </p:txBody>
      </p:sp>
    </p:spTree>
    <p:extLst>
      <p:ext uri="{BB962C8B-B14F-4D97-AF65-F5344CB8AC3E}">
        <p14:creationId xmlns:p14="http://schemas.microsoft.com/office/powerpoint/2010/main" val="1118088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Complément de Verbe ou complément de phrase?</a:t>
            </a:r>
            <a:endParaRPr lang="fr-FR" dirty="0"/>
          </a:p>
        </p:txBody>
      </p:sp>
      <p:sp>
        <p:nvSpPr>
          <p:cNvPr id="3" name="Espace réservé du texte 2"/>
          <p:cNvSpPr>
            <a:spLocks noGrp="1"/>
          </p:cNvSpPr>
          <p:nvPr>
            <p:ph type="body" idx="1"/>
          </p:nvPr>
        </p:nvSpPr>
        <p:spPr/>
        <p:txBody>
          <a:bodyPr/>
          <a:lstStyle/>
          <a:p>
            <a:pPr algn="ctr"/>
            <a:r>
              <a:rPr lang="fr-FR" dirty="0" smtClean="0"/>
              <a:t>Les manipulations</a:t>
            </a:r>
            <a:endParaRPr lang="fr-FR" dirty="0"/>
          </a:p>
        </p:txBody>
      </p:sp>
    </p:spTree>
    <p:extLst>
      <p:ext uri="{BB962C8B-B14F-4D97-AF65-F5344CB8AC3E}">
        <p14:creationId xmlns:p14="http://schemas.microsoft.com/office/powerpoint/2010/main" val="2049705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a:t>
            </a:r>
            <a:r>
              <a:rPr lang="fr-FR" dirty="0" smtClean="0"/>
              <a:t> - Repérage des verbes conjugués</a:t>
            </a:r>
            <a:endParaRPr lang="fr-FR" dirty="0"/>
          </a:p>
        </p:txBody>
      </p:sp>
      <p:sp>
        <p:nvSpPr>
          <p:cNvPr id="3" name="Espace réservé du texte 2"/>
          <p:cNvSpPr>
            <a:spLocks noGrp="1"/>
          </p:cNvSpPr>
          <p:nvPr>
            <p:ph type="body" idx="1"/>
          </p:nvPr>
        </p:nvSpPr>
        <p:spPr/>
        <p:txBody>
          <a:bodyPr/>
          <a:lstStyle/>
          <a:p>
            <a:r>
              <a:rPr lang="fr-FR" dirty="0" smtClean="0"/>
              <a:t>#ORNI</a:t>
            </a:r>
            <a:endParaRPr lang="fr-FR" dirty="0"/>
          </a:p>
        </p:txBody>
      </p:sp>
    </p:spTree>
    <p:extLst>
      <p:ext uri="{BB962C8B-B14F-4D97-AF65-F5344CB8AC3E}">
        <p14:creationId xmlns:p14="http://schemas.microsoft.com/office/powerpoint/2010/main" val="1895406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La Suppression</a:t>
            </a:r>
            <a:endParaRPr lang="fr-FR"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026627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2728" y="381000"/>
            <a:ext cx="10172700" cy="1037897"/>
          </a:xfrm>
        </p:spPr>
        <p:txBody>
          <a:bodyPr/>
          <a:lstStyle/>
          <a:p>
            <a:pPr algn="ctr"/>
            <a:r>
              <a:rPr lang="fr-FR" dirty="0" smtClean="0"/>
              <a:t>Suppression du GC</a:t>
            </a:r>
            <a:endParaRPr lang="fr-FR" dirty="0"/>
          </a:p>
        </p:txBody>
      </p:sp>
      <p:sp>
        <p:nvSpPr>
          <p:cNvPr id="3" name="Espace réservé du texte 2"/>
          <p:cNvSpPr>
            <a:spLocks noGrp="1"/>
          </p:cNvSpPr>
          <p:nvPr>
            <p:ph type="body" idx="1"/>
          </p:nvPr>
        </p:nvSpPr>
        <p:spPr/>
        <p:txBody>
          <a:bodyPr/>
          <a:lstStyle/>
          <a:p>
            <a:pPr algn="ctr"/>
            <a:r>
              <a:rPr lang="fr-FR" dirty="0" smtClean="0"/>
              <a:t>Complément de verbe</a:t>
            </a:r>
            <a:endParaRPr lang="fr-FR" dirty="0"/>
          </a:p>
        </p:txBody>
      </p:sp>
      <p:sp>
        <p:nvSpPr>
          <p:cNvPr id="4" name="Espace réservé du contenu 3"/>
          <p:cNvSpPr>
            <a:spLocks noGrp="1"/>
          </p:cNvSpPr>
          <p:nvPr>
            <p:ph sz="half" idx="2"/>
          </p:nvPr>
        </p:nvSpPr>
        <p:spPr/>
        <p:txBody>
          <a:bodyPr>
            <a:normAutofit fontScale="92500"/>
          </a:bodyPr>
          <a:lstStyle/>
          <a:p>
            <a:pPr marL="0" indent="0" algn="ctr">
              <a:buNone/>
            </a:pPr>
            <a:r>
              <a:rPr lang="fr-FR" sz="6000" dirty="0" smtClean="0">
                <a:solidFill>
                  <a:srgbClr val="00B0F0"/>
                </a:solidFill>
              </a:rPr>
              <a:t>NON</a:t>
            </a:r>
          </a:p>
          <a:p>
            <a:pPr marL="0" indent="0" algn="just">
              <a:buNone/>
            </a:pPr>
            <a:r>
              <a:rPr lang="fr-FR" sz="3800" dirty="0"/>
              <a:t>[En mourant,] </a:t>
            </a:r>
            <a:r>
              <a:rPr lang="fr-FR" sz="3800" b="1" dirty="0">
                <a:solidFill>
                  <a:schemeClr val="accent5"/>
                </a:solidFill>
              </a:rPr>
              <a:t>[</a:t>
            </a:r>
            <a:r>
              <a:rPr lang="fr-FR" sz="3800" dirty="0"/>
              <a:t>Sage l’Ancien</a:t>
            </a:r>
            <a:r>
              <a:rPr lang="fr-FR" sz="3800" b="1" dirty="0">
                <a:solidFill>
                  <a:schemeClr val="accent5"/>
                </a:solidFill>
              </a:rPr>
              <a:t>]</a:t>
            </a:r>
            <a:r>
              <a:rPr lang="fr-FR" sz="3800" dirty="0"/>
              <a:t> </a:t>
            </a:r>
            <a:r>
              <a:rPr lang="fr-FR" sz="3800" b="1" dirty="0">
                <a:solidFill>
                  <a:schemeClr val="accent5"/>
                </a:solidFill>
              </a:rPr>
              <a:t>provoqua</a:t>
            </a:r>
            <a:r>
              <a:rPr lang="fr-FR" sz="3800" dirty="0"/>
              <a:t> [inévitablement] </a:t>
            </a:r>
            <a:r>
              <a:rPr lang="fr-FR" sz="3800" dirty="0" smtClean="0">
                <a:solidFill>
                  <a:srgbClr val="00B0F0"/>
                </a:solidFill>
              </a:rPr>
              <a:t>[</a:t>
            </a:r>
            <a:r>
              <a:rPr lang="fr-FR" sz="3800" dirty="0" smtClean="0"/>
              <a:t>l’émoi</a:t>
            </a:r>
            <a:r>
              <a:rPr lang="fr-FR" sz="3800" dirty="0" smtClean="0">
                <a:solidFill>
                  <a:srgbClr val="00B0F0"/>
                </a:solidFill>
              </a:rPr>
              <a:t>]</a:t>
            </a:r>
            <a:r>
              <a:rPr lang="fr-FR" sz="3800" dirty="0" smtClean="0"/>
              <a:t>.</a:t>
            </a:r>
            <a:endParaRPr lang="fr-FR" sz="3800" dirty="0"/>
          </a:p>
          <a:p>
            <a:pPr marL="0" indent="0" algn="ctr">
              <a:buNone/>
            </a:pPr>
            <a:endParaRPr lang="fr-FR" sz="6000" dirty="0">
              <a:solidFill>
                <a:srgbClr val="00B0F0"/>
              </a:solidFill>
            </a:endParaRPr>
          </a:p>
        </p:txBody>
      </p:sp>
      <p:sp>
        <p:nvSpPr>
          <p:cNvPr id="5" name="Espace réservé du texte 4"/>
          <p:cNvSpPr>
            <a:spLocks noGrp="1"/>
          </p:cNvSpPr>
          <p:nvPr>
            <p:ph type="body" sz="quarter" idx="3"/>
          </p:nvPr>
        </p:nvSpPr>
        <p:spPr/>
        <p:txBody>
          <a:bodyPr/>
          <a:lstStyle/>
          <a:p>
            <a:pPr algn="ctr"/>
            <a:r>
              <a:rPr lang="fr-FR" dirty="0" smtClean="0"/>
              <a:t>Complément de phrase</a:t>
            </a:r>
            <a:endParaRPr lang="fr-FR" dirty="0"/>
          </a:p>
        </p:txBody>
      </p:sp>
      <p:sp>
        <p:nvSpPr>
          <p:cNvPr id="6" name="Espace réservé du contenu 5"/>
          <p:cNvSpPr>
            <a:spLocks noGrp="1"/>
          </p:cNvSpPr>
          <p:nvPr>
            <p:ph sz="quarter" idx="4"/>
          </p:nvPr>
        </p:nvSpPr>
        <p:spPr/>
        <p:txBody>
          <a:bodyPr>
            <a:normAutofit/>
          </a:bodyPr>
          <a:lstStyle/>
          <a:p>
            <a:pPr marL="0" indent="0" algn="ctr">
              <a:buNone/>
            </a:pPr>
            <a:r>
              <a:rPr lang="fr-FR" sz="6100" dirty="0" smtClean="0">
                <a:solidFill>
                  <a:srgbClr val="92D050"/>
                </a:solidFill>
              </a:rPr>
              <a:t>OUI</a:t>
            </a:r>
          </a:p>
          <a:p>
            <a:pPr marL="0" indent="0" algn="just">
              <a:buNone/>
            </a:pPr>
            <a:r>
              <a:rPr lang="fr-FR" sz="3500" dirty="0">
                <a:solidFill>
                  <a:srgbClr val="92D050"/>
                </a:solidFill>
              </a:rPr>
              <a:t>[</a:t>
            </a:r>
            <a:r>
              <a:rPr lang="fr-FR" sz="3500" dirty="0"/>
              <a:t>En mourant,</a:t>
            </a:r>
            <a:r>
              <a:rPr lang="fr-FR" sz="3500" dirty="0">
                <a:solidFill>
                  <a:srgbClr val="92D050"/>
                </a:solidFill>
              </a:rPr>
              <a:t>]</a:t>
            </a:r>
            <a:r>
              <a:rPr lang="fr-FR" sz="3500" dirty="0"/>
              <a:t> </a:t>
            </a:r>
            <a:r>
              <a:rPr lang="fr-FR" sz="3500" b="1" dirty="0">
                <a:solidFill>
                  <a:schemeClr val="accent5"/>
                </a:solidFill>
              </a:rPr>
              <a:t>[</a:t>
            </a:r>
            <a:r>
              <a:rPr lang="fr-FR" sz="3500" dirty="0"/>
              <a:t>Sage l’Ancien</a:t>
            </a:r>
            <a:r>
              <a:rPr lang="fr-FR" sz="3500" b="1" dirty="0">
                <a:solidFill>
                  <a:schemeClr val="accent5"/>
                </a:solidFill>
              </a:rPr>
              <a:t>]</a:t>
            </a:r>
            <a:r>
              <a:rPr lang="fr-FR" sz="3500" dirty="0"/>
              <a:t> </a:t>
            </a:r>
            <a:r>
              <a:rPr lang="fr-FR" sz="3500" b="1" dirty="0">
                <a:solidFill>
                  <a:schemeClr val="accent5"/>
                </a:solidFill>
              </a:rPr>
              <a:t>provoqua</a:t>
            </a:r>
            <a:r>
              <a:rPr lang="fr-FR" sz="3500" dirty="0"/>
              <a:t> </a:t>
            </a:r>
            <a:r>
              <a:rPr lang="fr-FR" sz="3500" dirty="0">
                <a:solidFill>
                  <a:srgbClr val="92D050"/>
                </a:solidFill>
              </a:rPr>
              <a:t>[</a:t>
            </a:r>
            <a:r>
              <a:rPr lang="fr-FR" sz="3500" dirty="0"/>
              <a:t>inévitablement</a:t>
            </a:r>
            <a:r>
              <a:rPr lang="fr-FR" sz="3500" dirty="0">
                <a:solidFill>
                  <a:srgbClr val="92D050"/>
                </a:solidFill>
              </a:rPr>
              <a:t>]</a:t>
            </a:r>
            <a:r>
              <a:rPr lang="fr-FR" sz="3500" dirty="0"/>
              <a:t> [l’émoi].</a:t>
            </a:r>
          </a:p>
          <a:p>
            <a:pPr marL="0" indent="0" algn="ctr">
              <a:buNone/>
            </a:pPr>
            <a:endParaRPr lang="fr-FR" sz="6000" dirty="0">
              <a:solidFill>
                <a:srgbClr val="92D050"/>
              </a:solidFill>
            </a:endParaRPr>
          </a:p>
        </p:txBody>
      </p:sp>
    </p:spTree>
    <p:extLst>
      <p:ext uri="{BB962C8B-B14F-4D97-AF65-F5344CB8AC3E}">
        <p14:creationId xmlns:p14="http://schemas.microsoft.com/office/powerpoint/2010/main" val="640508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Déplacement</a:t>
            </a:r>
            <a:endParaRPr lang="fr-FR" dirty="0"/>
          </a:p>
        </p:txBody>
      </p:sp>
      <p:sp>
        <p:nvSpPr>
          <p:cNvPr id="3" name="Espace réservé du texte 2"/>
          <p:cNvSpPr>
            <a:spLocks noGrp="1"/>
          </p:cNvSpPr>
          <p:nvPr>
            <p:ph type="body" idx="1"/>
          </p:nvPr>
        </p:nvSpPr>
        <p:spPr/>
        <p:txBody>
          <a:bodyPr>
            <a:normAutofit lnSpcReduction="10000"/>
          </a:bodyPr>
          <a:lstStyle/>
          <a:p>
            <a:r>
              <a:rPr lang="fr-FR" dirty="0" smtClean="0"/>
              <a:t>On déplace le complément en début de phrase, séparé par une une virgule</a:t>
            </a:r>
            <a:endParaRPr lang="fr-FR" dirty="0"/>
          </a:p>
        </p:txBody>
      </p:sp>
    </p:spTree>
    <p:extLst>
      <p:ext uri="{BB962C8B-B14F-4D97-AF65-F5344CB8AC3E}">
        <p14:creationId xmlns:p14="http://schemas.microsoft.com/office/powerpoint/2010/main" val="5719151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2728" y="381000"/>
            <a:ext cx="10172700" cy="796159"/>
          </a:xfrm>
        </p:spPr>
        <p:txBody>
          <a:bodyPr/>
          <a:lstStyle/>
          <a:p>
            <a:pPr algn="ctr"/>
            <a:r>
              <a:rPr lang="fr-FR" smtClean="0"/>
              <a:t>déplacement </a:t>
            </a:r>
            <a:r>
              <a:rPr lang="fr-FR" dirty="0" smtClean="0"/>
              <a:t>du GC</a:t>
            </a:r>
            <a:endParaRPr lang="fr-FR" dirty="0"/>
          </a:p>
        </p:txBody>
      </p:sp>
      <p:sp>
        <p:nvSpPr>
          <p:cNvPr id="3" name="Espace réservé du texte 2"/>
          <p:cNvSpPr>
            <a:spLocks noGrp="1"/>
          </p:cNvSpPr>
          <p:nvPr>
            <p:ph type="body" idx="1"/>
          </p:nvPr>
        </p:nvSpPr>
        <p:spPr/>
        <p:txBody>
          <a:bodyPr/>
          <a:lstStyle/>
          <a:p>
            <a:pPr algn="ctr"/>
            <a:r>
              <a:rPr lang="fr-FR" dirty="0" smtClean="0"/>
              <a:t>Complément de verbe</a:t>
            </a:r>
            <a:endParaRPr lang="fr-FR" dirty="0"/>
          </a:p>
        </p:txBody>
      </p:sp>
      <p:sp>
        <p:nvSpPr>
          <p:cNvPr id="4" name="Espace réservé du contenu 3"/>
          <p:cNvSpPr>
            <a:spLocks noGrp="1"/>
          </p:cNvSpPr>
          <p:nvPr>
            <p:ph sz="half" idx="2"/>
          </p:nvPr>
        </p:nvSpPr>
        <p:spPr/>
        <p:txBody>
          <a:bodyPr>
            <a:normAutofit fontScale="92500"/>
          </a:bodyPr>
          <a:lstStyle/>
          <a:p>
            <a:pPr marL="0" indent="0" algn="ctr">
              <a:buNone/>
            </a:pPr>
            <a:r>
              <a:rPr lang="fr-FR" sz="6000" dirty="0" smtClean="0">
                <a:solidFill>
                  <a:srgbClr val="00B0F0"/>
                </a:solidFill>
              </a:rPr>
              <a:t>NON</a:t>
            </a:r>
          </a:p>
          <a:p>
            <a:pPr marL="0" indent="0" algn="just">
              <a:buNone/>
            </a:pPr>
            <a:r>
              <a:rPr lang="fr-FR" sz="3800" dirty="0"/>
              <a:t>[En mourant,] </a:t>
            </a:r>
            <a:r>
              <a:rPr lang="fr-FR" sz="3800" b="1" dirty="0">
                <a:solidFill>
                  <a:schemeClr val="accent5"/>
                </a:solidFill>
              </a:rPr>
              <a:t>[</a:t>
            </a:r>
            <a:r>
              <a:rPr lang="fr-FR" sz="3800" dirty="0"/>
              <a:t>Sage l’Ancien</a:t>
            </a:r>
            <a:r>
              <a:rPr lang="fr-FR" sz="3800" b="1" dirty="0">
                <a:solidFill>
                  <a:schemeClr val="accent5"/>
                </a:solidFill>
              </a:rPr>
              <a:t>]</a:t>
            </a:r>
            <a:r>
              <a:rPr lang="fr-FR" sz="3800" dirty="0"/>
              <a:t> </a:t>
            </a:r>
            <a:r>
              <a:rPr lang="fr-FR" sz="3800" b="1" dirty="0">
                <a:solidFill>
                  <a:schemeClr val="accent5"/>
                </a:solidFill>
              </a:rPr>
              <a:t>provoqua</a:t>
            </a:r>
            <a:r>
              <a:rPr lang="fr-FR" sz="3800" dirty="0"/>
              <a:t> [inévitablement] </a:t>
            </a:r>
            <a:r>
              <a:rPr lang="fr-FR" sz="3800" dirty="0" smtClean="0">
                <a:solidFill>
                  <a:srgbClr val="00B0F0"/>
                </a:solidFill>
              </a:rPr>
              <a:t>[</a:t>
            </a:r>
            <a:r>
              <a:rPr lang="fr-FR" sz="3800" dirty="0" smtClean="0"/>
              <a:t>l’émoi</a:t>
            </a:r>
            <a:r>
              <a:rPr lang="fr-FR" sz="3800" dirty="0" smtClean="0">
                <a:solidFill>
                  <a:srgbClr val="00B0F0"/>
                </a:solidFill>
              </a:rPr>
              <a:t>]</a:t>
            </a:r>
            <a:r>
              <a:rPr lang="fr-FR" sz="3800" dirty="0" smtClean="0"/>
              <a:t>.</a:t>
            </a:r>
            <a:endParaRPr lang="fr-FR" sz="3800" dirty="0"/>
          </a:p>
          <a:p>
            <a:pPr marL="0" indent="0" algn="ctr">
              <a:buNone/>
            </a:pPr>
            <a:endParaRPr lang="fr-FR" sz="6000" dirty="0">
              <a:solidFill>
                <a:srgbClr val="00B0F0"/>
              </a:solidFill>
            </a:endParaRPr>
          </a:p>
        </p:txBody>
      </p:sp>
      <p:sp>
        <p:nvSpPr>
          <p:cNvPr id="5" name="Espace réservé du texte 4"/>
          <p:cNvSpPr>
            <a:spLocks noGrp="1"/>
          </p:cNvSpPr>
          <p:nvPr>
            <p:ph type="body" sz="quarter" idx="3"/>
          </p:nvPr>
        </p:nvSpPr>
        <p:spPr/>
        <p:txBody>
          <a:bodyPr/>
          <a:lstStyle/>
          <a:p>
            <a:pPr algn="ctr"/>
            <a:r>
              <a:rPr lang="fr-FR" dirty="0" smtClean="0"/>
              <a:t>Complément de phrase</a:t>
            </a:r>
            <a:endParaRPr lang="fr-FR" dirty="0"/>
          </a:p>
        </p:txBody>
      </p:sp>
      <p:sp>
        <p:nvSpPr>
          <p:cNvPr id="6" name="Espace réservé du contenu 5"/>
          <p:cNvSpPr>
            <a:spLocks noGrp="1"/>
          </p:cNvSpPr>
          <p:nvPr>
            <p:ph sz="quarter" idx="4"/>
          </p:nvPr>
        </p:nvSpPr>
        <p:spPr/>
        <p:txBody>
          <a:bodyPr>
            <a:normAutofit/>
          </a:bodyPr>
          <a:lstStyle/>
          <a:p>
            <a:pPr marL="0" indent="0" algn="ctr">
              <a:buNone/>
            </a:pPr>
            <a:r>
              <a:rPr lang="fr-FR" sz="6100" dirty="0" smtClean="0">
                <a:solidFill>
                  <a:srgbClr val="92D050"/>
                </a:solidFill>
              </a:rPr>
              <a:t>OUI</a:t>
            </a:r>
          </a:p>
          <a:p>
            <a:pPr marL="0" indent="0" algn="just">
              <a:buNone/>
            </a:pPr>
            <a:r>
              <a:rPr lang="fr-FR" sz="3500" dirty="0">
                <a:solidFill>
                  <a:srgbClr val="92D050"/>
                </a:solidFill>
              </a:rPr>
              <a:t>[</a:t>
            </a:r>
            <a:r>
              <a:rPr lang="fr-FR" sz="3500" dirty="0"/>
              <a:t>En mourant,</a:t>
            </a:r>
            <a:r>
              <a:rPr lang="fr-FR" sz="3500" dirty="0">
                <a:solidFill>
                  <a:srgbClr val="92D050"/>
                </a:solidFill>
              </a:rPr>
              <a:t>]</a:t>
            </a:r>
            <a:r>
              <a:rPr lang="fr-FR" sz="3500" dirty="0"/>
              <a:t> </a:t>
            </a:r>
            <a:r>
              <a:rPr lang="fr-FR" sz="3500" b="1" dirty="0">
                <a:solidFill>
                  <a:schemeClr val="accent5"/>
                </a:solidFill>
              </a:rPr>
              <a:t>[</a:t>
            </a:r>
            <a:r>
              <a:rPr lang="fr-FR" sz="3500" dirty="0"/>
              <a:t>Sage l’Ancien</a:t>
            </a:r>
            <a:r>
              <a:rPr lang="fr-FR" sz="3500" b="1" dirty="0">
                <a:solidFill>
                  <a:schemeClr val="accent5"/>
                </a:solidFill>
              </a:rPr>
              <a:t>]</a:t>
            </a:r>
            <a:r>
              <a:rPr lang="fr-FR" sz="3500" dirty="0"/>
              <a:t> </a:t>
            </a:r>
            <a:r>
              <a:rPr lang="fr-FR" sz="3500" b="1" dirty="0">
                <a:solidFill>
                  <a:schemeClr val="accent5"/>
                </a:solidFill>
              </a:rPr>
              <a:t>provoqua</a:t>
            </a:r>
            <a:r>
              <a:rPr lang="fr-FR" sz="3500" dirty="0"/>
              <a:t> </a:t>
            </a:r>
            <a:r>
              <a:rPr lang="fr-FR" sz="3500" dirty="0">
                <a:solidFill>
                  <a:srgbClr val="92D050"/>
                </a:solidFill>
              </a:rPr>
              <a:t>[</a:t>
            </a:r>
            <a:r>
              <a:rPr lang="fr-FR" sz="3500" dirty="0"/>
              <a:t>inévitablement</a:t>
            </a:r>
            <a:r>
              <a:rPr lang="fr-FR" sz="3500" dirty="0">
                <a:solidFill>
                  <a:srgbClr val="92D050"/>
                </a:solidFill>
              </a:rPr>
              <a:t>]</a:t>
            </a:r>
            <a:r>
              <a:rPr lang="fr-FR" sz="3500" dirty="0"/>
              <a:t> [l’émoi].</a:t>
            </a:r>
          </a:p>
          <a:p>
            <a:pPr marL="0" indent="0" algn="ctr">
              <a:buNone/>
            </a:pPr>
            <a:endParaRPr lang="fr-FR" sz="6000" dirty="0">
              <a:solidFill>
                <a:srgbClr val="92D050"/>
              </a:solidFill>
            </a:endParaRPr>
          </a:p>
        </p:txBody>
      </p:sp>
      <p:sp>
        <p:nvSpPr>
          <p:cNvPr id="7" name="ZoneTexte 6"/>
          <p:cNvSpPr txBox="1"/>
          <p:nvPr/>
        </p:nvSpPr>
        <p:spPr>
          <a:xfrm>
            <a:off x="1735547" y="1419883"/>
            <a:ext cx="9207062" cy="415498"/>
          </a:xfrm>
          <a:prstGeom prst="rect">
            <a:avLst/>
          </a:prstGeom>
          <a:noFill/>
        </p:spPr>
        <p:txBody>
          <a:bodyPr wrap="square" rtlCol="0">
            <a:spAutoFit/>
          </a:bodyPr>
          <a:lstStyle/>
          <a:p>
            <a:r>
              <a:rPr lang="fr-FR" sz="2100" b="1" dirty="0" smtClean="0"/>
              <a:t>Exemple : </a:t>
            </a:r>
            <a:r>
              <a:rPr lang="fr-FR" sz="2100" dirty="0" smtClean="0">
                <a:solidFill>
                  <a:srgbClr val="00B050"/>
                </a:solidFill>
              </a:rPr>
              <a:t>[</a:t>
            </a:r>
            <a:r>
              <a:rPr lang="fr-FR" sz="2100" dirty="0" smtClean="0"/>
              <a:t>Inévitablement</a:t>
            </a:r>
            <a:r>
              <a:rPr lang="fr-FR" sz="2100" dirty="0" smtClean="0">
                <a:solidFill>
                  <a:srgbClr val="00B050"/>
                </a:solidFill>
              </a:rPr>
              <a:t>]</a:t>
            </a:r>
            <a:r>
              <a:rPr lang="fr-FR" sz="2100" dirty="0" smtClean="0"/>
              <a:t> </a:t>
            </a:r>
            <a:r>
              <a:rPr lang="fr-FR" sz="2100" b="1" dirty="0" smtClean="0">
                <a:solidFill>
                  <a:srgbClr val="FF0000"/>
                </a:solidFill>
              </a:rPr>
              <a:t>,</a:t>
            </a:r>
            <a:r>
              <a:rPr lang="fr-FR" sz="2100" dirty="0" smtClean="0"/>
              <a:t> [En </a:t>
            </a:r>
            <a:r>
              <a:rPr lang="fr-FR" sz="2100" dirty="0"/>
              <a:t>mourant,] </a:t>
            </a:r>
            <a:r>
              <a:rPr lang="fr-FR" sz="2100" b="1" dirty="0">
                <a:solidFill>
                  <a:schemeClr val="accent5"/>
                </a:solidFill>
              </a:rPr>
              <a:t>[</a:t>
            </a:r>
            <a:r>
              <a:rPr lang="fr-FR" sz="2100" dirty="0"/>
              <a:t>Sage l’Ancien</a:t>
            </a:r>
            <a:r>
              <a:rPr lang="fr-FR" sz="2100" b="1" dirty="0">
                <a:solidFill>
                  <a:schemeClr val="accent5"/>
                </a:solidFill>
              </a:rPr>
              <a:t>]</a:t>
            </a:r>
            <a:r>
              <a:rPr lang="fr-FR" sz="2100" dirty="0"/>
              <a:t> </a:t>
            </a:r>
            <a:r>
              <a:rPr lang="fr-FR" sz="2100" b="1" dirty="0">
                <a:solidFill>
                  <a:schemeClr val="accent5"/>
                </a:solidFill>
              </a:rPr>
              <a:t>provoqua</a:t>
            </a:r>
            <a:r>
              <a:rPr lang="fr-FR" sz="2100" dirty="0"/>
              <a:t> </a:t>
            </a:r>
            <a:r>
              <a:rPr lang="fr-FR" sz="2100" dirty="0" smtClean="0"/>
              <a:t>[l’émoi].</a:t>
            </a:r>
            <a:endParaRPr lang="fr-FR" sz="2100" dirty="0"/>
          </a:p>
        </p:txBody>
      </p:sp>
    </p:spTree>
    <p:extLst>
      <p:ext uri="{BB962C8B-B14F-4D97-AF65-F5344CB8AC3E}">
        <p14:creationId xmlns:p14="http://schemas.microsoft.com/office/powerpoint/2010/main" val="11387375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La Pronominalisation</a:t>
            </a:r>
            <a:endParaRPr lang="fr-FR" dirty="0"/>
          </a:p>
        </p:txBody>
      </p:sp>
      <p:sp>
        <p:nvSpPr>
          <p:cNvPr id="3" name="Espace réservé du texte 2"/>
          <p:cNvSpPr>
            <a:spLocks noGrp="1"/>
          </p:cNvSpPr>
          <p:nvPr>
            <p:ph type="body" idx="1"/>
          </p:nvPr>
        </p:nvSpPr>
        <p:spPr/>
        <p:txBody>
          <a:bodyPr/>
          <a:lstStyle/>
          <a:p>
            <a:r>
              <a:rPr lang="fr-FR" dirty="0" smtClean="0"/>
              <a:t>Le, la, les, l’, lui, leur, en, y</a:t>
            </a:r>
            <a:endParaRPr lang="fr-FR" dirty="0"/>
          </a:p>
        </p:txBody>
      </p:sp>
    </p:spTree>
    <p:extLst>
      <p:ext uri="{BB962C8B-B14F-4D97-AF65-F5344CB8AC3E}">
        <p14:creationId xmlns:p14="http://schemas.microsoft.com/office/powerpoint/2010/main" val="1626172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2728" y="381000"/>
            <a:ext cx="10172700" cy="796159"/>
          </a:xfrm>
        </p:spPr>
        <p:txBody>
          <a:bodyPr/>
          <a:lstStyle/>
          <a:p>
            <a:pPr algn="ctr"/>
            <a:r>
              <a:rPr lang="fr-FR" dirty="0" smtClean="0"/>
              <a:t>Pronominalisation du GC</a:t>
            </a:r>
            <a:endParaRPr lang="fr-FR" dirty="0"/>
          </a:p>
        </p:txBody>
      </p:sp>
      <p:sp>
        <p:nvSpPr>
          <p:cNvPr id="3" name="Espace réservé du texte 2"/>
          <p:cNvSpPr>
            <a:spLocks noGrp="1"/>
          </p:cNvSpPr>
          <p:nvPr>
            <p:ph type="body" idx="1"/>
          </p:nvPr>
        </p:nvSpPr>
        <p:spPr/>
        <p:txBody>
          <a:bodyPr/>
          <a:lstStyle/>
          <a:p>
            <a:pPr algn="ctr"/>
            <a:r>
              <a:rPr lang="fr-FR" dirty="0" smtClean="0"/>
              <a:t>Complément de verbe</a:t>
            </a:r>
            <a:endParaRPr lang="fr-FR" dirty="0"/>
          </a:p>
        </p:txBody>
      </p:sp>
      <p:sp>
        <p:nvSpPr>
          <p:cNvPr id="4" name="Espace réservé du contenu 3"/>
          <p:cNvSpPr>
            <a:spLocks noGrp="1"/>
          </p:cNvSpPr>
          <p:nvPr>
            <p:ph sz="half" idx="2"/>
          </p:nvPr>
        </p:nvSpPr>
        <p:spPr/>
        <p:txBody>
          <a:bodyPr>
            <a:normAutofit fontScale="92500"/>
          </a:bodyPr>
          <a:lstStyle/>
          <a:p>
            <a:pPr marL="0" indent="0" algn="ctr">
              <a:buNone/>
            </a:pPr>
            <a:r>
              <a:rPr lang="fr-FR" sz="6000" dirty="0" smtClean="0">
                <a:solidFill>
                  <a:srgbClr val="00B0F0"/>
                </a:solidFill>
              </a:rPr>
              <a:t>OUI</a:t>
            </a:r>
          </a:p>
          <a:p>
            <a:pPr marL="0" indent="0" algn="just">
              <a:buNone/>
            </a:pPr>
            <a:r>
              <a:rPr lang="fr-FR" sz="3800" dirty="0"/>
              <a:t>[En mourant,] </a:t>
            </a:r>
            <a:r>
              <a:rPr lang="fr-FR" sz="3800" b="1" dirty="0">
                <a:solidFill>
                  <a:schemeClr val="accent5"/>
                </a:solidFill>
              </a:rPr>
              <a:t>[</a:t>
            </a:r>
            <a:r>
              <a:rPr lang="fr-FR" sz="3800" dirty="0"/>
              <a:t>Sage l’Ancien</a:t>
            </a:r>
            <a:r>
              <a:rPr lang="fr-FR" sz="3800" b="1" dirty="0">
                <a:solidFill>
                  <a:schemeClr val="accent5"/>
                </a:solidFill>
              </a:rPr>
              <a:t>]</a:t>
            </a:r>
            <a:r>
              <a:rPr lang="fr-FR" sz="3800" dirty="0"/>
              <a:t> </a:t>
            </a:r>
            <a:r>
              <a:rPr lang="fr-FR" sz="3800" b="1" dirty="0">
                <a:solidFill>
                  <a:schemeClr val="accent5"/>
                </a:solidFill>
              </a:rPr>
              <a:t>provoqua</a:t>
            </a:r>
            <a:r>
              <a:rPr lang="fr-FR" sz="3800" dirty="0"/>
              <a:t> [inévitablement] </a:t>
            </a:r>
            <a:r>
              <a:rPr lang="fr-FR" sz="3800" dirty="0" smtClean="0">
                <a:solidFill>
                  <a:srgbClr val="00B0F0"/>
                </a:solidFill>
              </a:rPr>
              <a:t>[</a:t>
            </a:r>
            <a:r>
              <a:rPr lang="fr-FR" sz="3800" dirty="0" smtClean="0"/>
              <a:t>l’émoi</a:t>
            </a:r>
            <a:r>
              <a:rPr lang="fr-FR" sz="3800" dirty="0" smtClean="0">
                <a:solidFill>
                  <a:srgbClr val="00B0F0"/>
                </a:solidFill>
              </a:rPr>
              <a:t>]</a:t>
            </a:r>
            <a:r>
              <a:rPr lang="fr-FR" sz="3800" dirty="0" smtClean="0"/>
              <a:t>.</a:t>
            </a:r>
            <a:endParaRPr lang="fr-FR" sz="3800" dirty="0"/>
          </a:p>
          <a:p>
            <a:pPr marL="0" indent="0" algn="ctr">
              <a:buNone/>
            </a:pPr>
            <a:endParaRPr lang="fr-FR" sz="6000" dirty="0">
              <a:solidFill>
                <a:srgbClr val="00B0F0"/>
              </a:solidFill>
            </a:endParaRPr>
          </a:p>
        </p:txBody>
      </p:sp>
      <p:sp>
        <p:nvSpPr>
          <p:cNvPr id="5" name="Espace réservé du texte 4"/>
          <p:cNvSpPr>
            <a:spLocks noGrp="1"/>
          </p:cNvSpPr>
          <p:nvPr>
            <p:ph type="body" sz="quarter" idx="3"/>
          </p:nvPr>
        </p:nvSpPr>
        <p:spPr/>
        <p:txBody>
          <a:bodyPr/>
          <a:lstStyle/>
          <a:p>
            <a:pPr algn="ctr"/>
            <a:r>
              <a:rPr lang="fr-FR" dirty="0" smtClean="0"/>
              <a:t>Complément de phrase</a:t>
            </a:r>
            <a:endParaRPr lang="fr-FR" dirty="0"/>
          </a:p>
        </p:txBody>
      </p:sp>
      <p:sp>
        <p:nvSpPr>
          <p:cNvPr id="6" name="Espace réservé du contenu 5"/>
          <p:cNvSpPr>
            <a:spLocks noGrp="1"/>
          </p:cNvSpPr>
          <p:nvPr>
            <p:ph sz="quarter" idx="4"/>
          </p:nvPr>
        </p:nvSpPr>
        <p:spPr/>
        <p:txBody>
          <a:bodyPr>
            <a:normAutofit/>
          </a:bodyPr>
          <a:lstStyle/>
          <a:p>
            <a:pPr marL="0" indent="0" algn="ctr">
              <a:buNone/>
            </a:pPr>
            <a:r>
              <a:rPr lang="fr-FR" sz="6100" dirty="0" smtClean="0">
                <a:solidFill>
                  <a:srgbClr val="92D050"/>
                </a:solidFill>
              </a:rPr>
              <a:t>NON*</a:t>
            </a:r>
          </a:p>
          <a:p>
            <a:pPr marL="0" indent="0" algn="just">
              <a:buNone/>
            </a:pPr>
            <a:r>
              <a:rPr lang="fr-FR" sz="3500" dirty="0">
                <a:solidFill>
                  <a:srgbClr val="92D050"/>
                </a:solidFill>
              </a:rPr>
              <a:t>[</a:t>
            </a:r>
            <a:r>
              <a:rPr lang="fr-FR" sz="3500" dirty="0"/>
              <a:t>En mourant,</a:t>
            </a:r>
            <a:r>
              <a:rPr lang="fr-FR" sz="3500" dirty="0">
                <a:solidFill>
                  <a:srgbClr val="92D050"/>
                </a:solidFill>
              </a:rPr>
              <a:t>]</a:t>
            </a:r>
            <a:r>
              <a:rPr lang="fr-FR" sz="3500" dirty="0"/>
              <a:t> </a:t>
            </a:r>
            <a:r>
              <a:rPr lang="fr-FR" sz="3500" b="1" dirty="0">
                <a:solidFill>
                  <a:schemeClr val="accent5"/>
                </a:solidFill>
              </a:rPr>
              <a:t>[</a:t>
            </a:r>
            <a:r>
              <a:rPr lang="fr-FR" sz="3500" dirty="0"/>
              <a:t>Sage l’Ancien</a:t>
            </a:r>
            <a:r>
              <a:rPr lang="fr-FR" sz="3500" b="1" dirty="0">
                <a:solidFill>
                  <a:schemeClr val="accent5"/>
                </a:solidFill>
              </a:rPr>
              <a:t>]</a:t>
            </a:r>
            <a:r>
              <a:rPr lang="fr-FR" sz="3500" dirty="0"/>
              <a:t> </a:t>
            </a:r>
            <a:r>
              <a:rPr lang="fr-FR" sz="3500" b="1" dirty="0">
                <a:solidFill>
                  <a:schemeClr val="accent5"/>
                </a:solidFill>
              </a:rPr>
              <a:t>provoqua</a:t>
            </a:r>
            <a:r>
              <a:rPr lang="fr-FR" sz="3500" dirty="0"/>
              <a:t> </a:t>
            </a:r>
            <a:r>
              <a:rPr lang="fr-FR" sz="3500" dirty="0">
                <a:solidFill>
                  <a:srgbClr val="92D050"/>
                </a:solidFill>
              </a:rPr>
              <a:t>[</a:t>
            </a:r>
            <a:r>
              <a:rPr lang="fr-FR" sz="3500" dirty="0"/>
              <a:t>inévitablement</a:t>
            </a:r>
            <a:r>
              <a:rPr lang="fr-FR" sz="3500" dirty="0">
                <a:solidFill>
                  <a:srgbClr val="92D050"/>
                </a:solidFill>
              </a:rPr>
              <a:t>]</a:t>
            </a:r>
            <a:r>
              <a:rPr lang="fr-FR" sz="3500" dirty="0"/>
              <a:t> [l’émoi].</a:t>
            </a:r>
          </a:p>
          <a:p>
            <a:pPr marL="0" indent="0" algn="ctr">
              <a:buNone/>
            </a:pPr>
            <a:endParaRPr lang="fr-FR" sz="6000" dirty="0">
              <a:solidFill>
                <a:srgbClr val="92D050"/>
              </a:solidFill>
            </a:endParaRPr>
          </a:p>
        </p:txBody>
      </p:sp>
      <p:sp>
        <p:nvSpPr>
          <p:cNvPr id="7" name="ZoneTexte 6"/>
          <p:cNvSpPr txBox="1"/>
          <p:nvPr/>
        </p:nvSpPr>
        <p:spPr>
          <a:xfrm>
            <a:off x="1735547" y="1419883"/>
            <a:ext cx="9207062" cy="415498"/>
          </a:xfrm>
          <a:prstGeom prst="rect">
            <a:avLst/>
          </a:prstGeom>
          <a:noFill/>
        </p:spPr>
        <p:txBody>
          <a:bodyPr wrap="square" rtlCol="0">
            <a:spAutoFit/>
          </a:bodyPr>
          <a:lstStyle/>
          <a:p>
            <a:r>
              <a:rPr lang="fr-FR" sz="2100" b="1" dirty="0" smtClean="0"/>
              <a:t>Exemple : </a:t>
            </a:r>
            <a:r>
              <a:rPr lang="fr-FR" sz="2000" dirty="0"/>
              <a:t>[En mourant,] </a:t>
            </a:r>
            <a:r>
              <a:rPr lang="fr-FR" sz="2000" b="1" dirty="0">
                <a:solidFill>
                  <a:schemeClr val="accent5"/>
                </a:solidFill>
              </a:rPr>
              <a:t>[</a:t>
            </a:r>
            <a:r>
              <a:rPr lang="fr-FR" sz="2000" dirty="0"/>
              <a:t>Sage l’Ancien</a:t>
            </a:r>
            <a:r>
              <a:rPr lang="fr-FR" sz="2000" b="1" dirty="0">
                <a:solidFill>
                  <a:schemeClr val="accent5"/>
                </a:solidFill>
              </a:rPr>
              <a:t>]</a:t>
            </a:r>
            <a:r>
              <a:rPr lang="fr-FR" sz="2000" dirty="0"/>
              <a:t> </a:t>
            </a:r>
            <a:r>
              <a:rPr lang="fr-FR" sz="2000" dirty="0" smtClean="0">
                <a:solidFill>
                  <a:srgbClr val="00B0F0"/>
                </a:solidFill>
              </a:rPr>
              <a:t>[</a:t>
            </a:r>
            <a:r>
              <a:rPr lang="fr-FR" sz="2000" dirty="0" smtClean="0"/>
              <a:t> </a:t>
            </a:r>
            <a:r>
              <a:rPr lang="fr-FR" sz="2000" b="1" dirty="0" smtClean="0">
                <a:solidFill>
                  <a:srgbClr val="00B0F0"/>
                </a:solidFill>
              </a:rPr>
              <a:t>le</a:t>
            </a:r>
            <a:r>
              <a:rPr lang="fr-FR" sz="2000" dirty="0" smtClean="0"/>
              <a:t> </a:t>
            </a:r>
            <a:r>
              <a:rPr lang="fr-FR" sz="2000" dirty="0" smtClean="0">
                <a:solidFill>
                  <a:srgbClr val="00B0F0"/>
                </a:solidFill>
              </a:rPr>
              <a:t>]</a:t>
            </a:r>
            <a:r>
              <a:rPr lang="fr-FR" sz="2000" dirty="0" smtClean="0"/>
              <a:t> </a:t>
            </a:r>
            <a:r>
              <a:rPr lang="fr-FR" sz="2000" b="1" dirty="0" smtClean="0">
                <a:solidFill>
                  <a:schemeClr val="accent5"/>
                </a:solidFill>
              </a:rPr>
              <a:t>provoqua</a:t>
            </a:r>
            <a:r>
              <a:rPr lang="fr-FR" sz="2000" dirty="0" smtClean="0"/>
              <a:t> </a:t>
            </a:r>
            <a:r>
              <a:rPr lang="fr-FR" sz="2000" dirty="0"/>
              <a:t>[inévitablement] </a:t>
            </a:r>
            <a:r>
              <a:rPr lang="fr-FR" sz="2000" i="1" dirty="0" smtClean="0"/>
              <a:t>[</a:t>
            </a:r>
            <a:r>
              <a:rPr lang="is-IS" sz="2000" i="1" dirty="0" smtClean="0"/>
              <a:t>…</a:t>
            </a:r>
            <a:r>
              <a:rPr lang="fr-FR" sz="2000" i="1" dirty="0" smtClean="0"/>
              <a:t>]</a:t>
            </a:r>
            <a:r>
              <a:rPr lang="fr-FR" sz="2000" dirty="0" smtClean="0"/>
              <a:t>.</a:t>
            </a:r>
            <a:endParaRPr lang="fr-FR" sz="2000" dirty="0"/>
          </a:p>
        </p:txBody>
      </p:sp>
      <p:sp>
        <p:nvSpPr>
          <p:cNvPr id="8" name="ZoneTexte 7"/>
          <p:cNvSpPr txBox="1"/>
          <p:nvPr/>
        </p:nvSpPr>
        <p:spPr>
          <a:xfrm>
            <a:off x="1251678" y="6180083"/>
            <a:ext cx="10015412" cy="369332"/>
          </a:xfrm>
          <a:prstGeom prst="rect">
            <a:avLst/>
          </a:prstGeom>
          <a:noFill/>
        </p:spPr>
        <p:txBody>
          <a:bodyPr wrap="square" rtlCol="0">
            <a:spAutoFit/>
          </a:bodyPr>
          <a:lstStyle/>
          <a:p>
            <a:r>
              <a:rPr lang="fr-FR" dirty="0" smtClean="0">
                <a:solidFill>
                  <a:srgbClr val="00B050"/>
                </a:solidFill>
              </a:rPr>
              <a:t>* Sauf :  « Y » dans certains cas.</a:t>
            </a:r>
            <a:endParaRPr lang="fr-FR" dirty="0">
              <a:solidFill>
                <a:srgbClr val="00B050"/>
              </a:solidFill>
            </a:endParaRPr>
          </a:p>
        </p:txBody>
      </p:sp>
    </p:spTree>
    <p:extLst>
      <p:ext uri="{BB962C8B-B14F-4D97-AF65-F5344CB8AC3E}">
        <p14:creationId xmlns:p14="http://schemas.microsoft.com/office/powerpoint/2010/main" val="16152389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r>
              <a:rPr lang="fr-FR" dirty="0" smtClean="0"/>
              <a:t>CV ou CP ?</a:t>
            </a:r>
            <a:endParaRPr lang="fr-FR" dirty="0"/>
          </a:p>
        </p:txBody>
      </p:sp>
      <p:sp>
        <p:nvSpPr>
          <p:cNvPr id="3" name="Espace réservé du texte 2"/>
          <p:cNvSpPr>
            <a:spLocks noGrp="1"/>
          </p:cNvSpPr>
          <p:nvPr>
            <p:ph type="body" idx="1"/>
          </p:nvPr>
        </p:nvSpPr>
        <p:spPr/>
        <p:txBody>
          <a:bodyPr/>
          <a:lstStyle/>
          <a:p>
            <a:r>
              <a:rPr lang="fr-FR" dirty="0" smtClean="0"/>
              <a:t>Bilan</a:t>
            </a:r>
            <a:endParaRPr lang="fr-FR" dirty="0"/>
          </a:p>
        </p:txBody>
      </p:sp>
    </p:spTree>
    <p:extLst>
      <p:ext uri="{BB962C8B-B14F-4D97-AF65-F5344CB8AC3E}">
        <p14:creationId xmlns:p14="http://schemas.microsoft.com/office/powerpoint/2010/main" val="4647341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Complément de </a:t>
            </a:r>
            <a:r>
              <a:rPr lang="fr-FR" dirty="0" smtClean="0">
                <a:solidFill>
                  <a:srgbClr val="00B0F0"/>
                </a:solidFill>
              </a:rPr>
              <a:t>verbe</a:t>
            </a:r>
            <a:r>
              <a:rPr lang="fr-FR" dirty="0" smtClean="0"/>
              <a:t> ou complément de </a:t>
            </a:r>
            <a:r>
              <a:rPr lang="fr-FR" dirty="0" smtClean="0">
                <a:solidFill>
                  <a:srgbClr val="00B050"/>
                </a:solidFill>
              </a:rPr>
              <a:t>phrase</a:t>
            </a:r>
            <a:r>
              <a:rPr lang="fr-FR" dirty="0" smtClean="0"/>
              <a:t> ?</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494396284"/>
              </p:ext>
            </p:extLst>
          </p:nvPr>
        </p:nvGraphicFramePr>
        <p:xfrm>
          <a:off x="1250949" y="2714558"/>
          <a:ext cx="10179051" cy="2194560"/>
        </p:xfrm>
        <a:graphic>
          <a:graphicData uri="http://schemas.openxmlformats.org/drawingml/2006/table">
            <a:tbl>
              <a:tblPr firstRow="1" bandRow="1">
                <a:tableStyleId>{69CF1AB2-1976-4502-BF36-3FF5EA218861}</a:tableStyleId>
              </a:tblPr>
              <a:tblGrid>
                <a:gridCol w="3393017"/>
                <a:gridCol w="3393017"/>
                <a:gridCol w="3393017"/>
              </a:tblGrid>
              <a:tr h="370840">
                <a:tc>
                  <a:txBody>
                    <a:bodyPr/>
                    <a:lstStyle/>
                    <a:p>
                      <a:pPr algn="ctr"/>
                      <a:endParaRPr lang="fr-FR" sz="2400" dirty="0"/>
                    </a:p>
                  </a:txBody>
                  <a:tcPr/>
                </a:tc>
                <a:tc>
                  <a:txBody>
                    <a:bodyPr/>
                    <a:lstStyle/>
                    <a:p>
                      <a:pPr algn="ctr"/>
                      <a:r>
                        <a:rPr lang="fr-FR" sz="2400" dirty="0" smtClean="0"/>
                        <a:t>Complément de </a:t>
                      </a:r>
                      <a:r>
                        <a:rPr lang="fr-FR" sz="2400" dirty="0" smtClean="0">
                          <a:solidFill>
                            <a:srgbClr val="00B0F0"/>
                          </a:solidFill>
                        </a:rPr>
                        <a:t>verbe</a:t>
                      </a:r>
                      <a:endParaRPr lang="fr-FR" sz="2400" dirty="0">
                        <a:solidFill>
                          <a:srgbClr val="00B0F0"/>
                        </a:solidFill>
                      </a:endParaRPr>
                    </a:p>
                  </a:txBody>
                  <a:tcPr/>
                </a:tc>
                <a:tc>
                  <a:txBody>
                    <a:bodyPr/>
                    <a:lstStyle/>
                    <a:p>
                      <a:pPr algn="ctr"/>
                      <a:r>
                        <a:rPr lang="fr-FR" sz="2400" dirty="0" smtClean="0"/>
                        <a:t>Complément de </a:t>
                      </a:r>
                      <a:r>
                        <a:rPr lang="fr-FR" sz="2400" dirty="0" smtClean="0">
                          <a:solidFill>
                            <a:srgbClr val="00B050"/>
                          </a:solidFill>
                        </a:rPr>
                        <a:t>phrase</a:t>
                      </a:r>
                      <a:endParaRPr lang="fr-FR" sz="2400" dirty="0">
                        <a:solidFill>
                          <a:srgbClr val="00B050"/>
                        </a:solidFill>
                      </a:endParaRPr>
                    </a:p>
                  </a:txBody>
                  <a:tcPr/>
                </a:tc>
              </a:tr>
              <a:tr h="370840">
                <a:tc>
                  <a:txBody>
                    <a:bodyPr/>
                    <a:lstStyle/>
                    <a:p>
                      <a:r>
                        <a:rPr lang="fr-FR" sz="2400" b="1" dirty="0" smtClean="0"/>
                        <a:t>Suppression</a:t>
                      </a:r>
                      <a:endParaRPr lang="fr-FR" sz="2400" b="1" dirty="0"/>
                    </a:p>
                  </a:txBody>
                  <a:tcPr/>
                </a:tc>
                <a:tc>
                  <a:txBody>
                    <a:bodyPr/>
                    <a:lstStyle/>
                    <a:p>
                      <a:pPr algn="ctr"/>
                      <a:r>
                        <a:rPr lang="fr-FR" sz="2400" b="1" dirty="0" smtClean="0"/>
                        <a:t>NON</a:t>
                      </a:r>
                      <a:endParaRPr lang="fr-FR" sz="2400" b="1" dirty="0"/>
                    </a:p>
                  </a:txBody>
                  <a:tcPr/>
                </a:tc>
                <a:tc>
                  <a:txBody>
                    <a:bodyPr/>
                    <a:lstStyle/>
                    <a:p>
                      <a:pPr algn="ctr"/>
                      <a:r>
                        <a:rPr lang="fr-FR" sz="2400" b="1" dirty="0" smtClean="0"/>
                        <a:t>OUI</a:t>
                      </a:r>
                      <a:endParaRPr lang="fr-FR" sz="2400" b="1" dirty="0"/>
                    </a:p>
                  </a:txBody>
                  <a:tcPr/>
                </a:tc>
              </a:tr>
              <a:tr h="370840">
                <a:tc>
                  <a:txBody>
                    <a:bodyPr/>
                    <a:lstStyle/>
                    <a:p>
                      <a:r>
                        <a:rPr lang="fr-FR" sz="2400" b="1" dirty="0" smtClean="0"/>
                        <a:t>Déplacement</a:t>
                      </a:r>
                      <a:endParaRPr lang="fr-FR" sz="2400" b="1" dirty="0"/>
                    </a:p>
                  </a:txBody>
                  <a:tcPr/>
                </a:tc>
                <a:tc>
                  <a:txBody>
                    <a:bodyPr/>
                    <a:lstStyle/>
                    <a:p>
                      <a:pPr algn="ctr"/>
                      <a:r>
                        <a:rPr lang="fr-FR" sz="2400" b="1" dirty="0" smtClean="0"/>
                        <a:t>NON</a:t>
                      </a:r>
                      <a:endParaRPr lang="fr-FR" sz="2400" b="1" dirty="0"/>
                    </a:p>
                  </a:txBody>
                  <a:tcPr/>
                </a:tc>
                <a:tc>
                  <a:txBody>
                    <a:bodyPr/>
                    <a:lstStyle/>
                    <a:p>
                      <a:pPr algn="ctr"/>
                      <a:r>
                        <a:rPr lang="fr-FR" sz="2400" b="1" dirty="0" smtClean="0"/>
                        <a:t>OUI</a:t>
                      </a:r>
                      <a:endParaRPr lang="fr-FR" sz="2400" b="1" dirty="0"/>
                    </a:p>
                  </a:txBody>
                  <a:tcPr/>
                </a:tc>
              </a:tr>
              <a:tr h="370840">
                <a:tc>
                  <a:txBody>
                    <a:bodyPr/>
                    <a:lstStyle/>
                    <a:p>
                      <a:r>
                        <a:rPr lang="fr-FR" sz="2400" b="1" dirty="0" smtClean="0"/>
                        <a:t>Pronominalisation</a:t>
                      </a:r>
                      <a:endParaRPr lang="fr-FR" sz="2400" b="1" dirty="0"/>
                    </a:p>
                  </a:txBody>
                  <a:tcPr/>
                </a:tc>
                <a:tc>
                  <a:txBody>
                    <a:bodyPr/>
                    <a:lstStyle/>
                    <a:p>
                      <a:pPr algn="ctr"/>
                      <a:r>
                        <a:rPr lang="fr-FR" sz="2400" b="1" dirty="0" smtClean="0"/>
                        <a:t>OUI</a:t>
                      </a:r>
                      <a:endParaRPr lang="fr-FR" sz="2400" b="1" dirty="0"/>
                    </a:p>
                  </a:txBody>
                  <a:tcPr/>
                </a:tc>
                <a:tc>
                  <a:txBody>
                    <a:bodyPr/>
                    <a:lstStyle/>
                    <a:p>
                      <a:pPr algn="ctr"/>
                      <a:r>
                        <a:rPr lang="fr-FR" sz="2400" b="1" dirty="0" smtClean="0"/>
                        <a:t>NON*</a:t>
                      </a:r>
                      <a:endParaRPr lang="fr-FR" sz="2400" b="1" dirty="0"/>
                    </a:p>
                  </a:txBody>
                  <a:tcPr/>
                </a:tc>
              </a:tr>
            </a:tbl>
          </a:graphicData>
        </a:graphic>
      </p:graphicFrame>
      <p:sp>
        <p:nvSpPr>
          <p:cNvPr id="5" name="ZoneTexte 4"/>
          <p:cNvSpPr txBox="1"/>
          <p:nvPr/>
        </p:nvSpPr>
        <p:spPr>
          <a:xfrm>
            <a:off x="1250949" y="5749159"/>
            <a:ext cx="10179050" cy="378372"/>
          </a:xfrm>
          <a:prstGeom prst="rect">
            <a:avLst/>
          </a:prstGeom>
          <a:noFill/>
        </p:spPr>
        <p:txBody>
          <a:bodyPr wrap="square" rtlCol="0">
            <a:spAutoFit/>
          </a:bodyPr>
          <a:lstStyle/>
          <a:p>
            <a:r>
              <a:rPr lang="fr-FR" dirty="0" smtClean="0">
                <a:solidFill>
                  <a:srgbClr val="00B050"/>
                </a:solidFill>
              </a:rPr>
              <a:t>* Sauf : « y » dans certains cas.</a:t>
            </a:r>
            <a:endParaRPr lang="fr-FR" dirty="0">
              <a:solidFill>
                <a:srgbClr val="00B050"/>
              </a:solidFill>
            </a:endParaRPr>
          </a:p>
        </p:txBody>
      </p:sp>
    </p:spTree>
    <p:extLst>
      <p:ext uri="{BB962C8B-B14F-4D97-AF65-F5344CB8AC3E}">
        <p14:creationId xmlns:p14="http://schemas.microsoft.com/office/powerpoint/2010/main" val="19167746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Analyse finale</a:t>
            </a:r>
            <a:endParaRPr lang="fr-FR" dirty="0"/>
          </a:p>
        </p:txBody>
      </p:sp>
      <p:sp>
        <p:nvSpPr>
          <p:cNvPr id="3" name="Espace réservé du contenu 2"/>
          <p:cNvSpPr>
            <a:spLocks noGrp="1"/>
          </p:cNvSpPr>
          <p:nvPr>
            <p:ph idx="1"/>
          </p:nvPr>
        </p:nvSpPr>
        <p:spPr/>
        <p:txBody>
          <a:bodyPr/>
          <a:lstStyle/>
          <a:p>
            <a:pPr marL="0" indent="0">
              <a:buNone/>
            </a:pPr>
            <a:endParaRPr lang="fr-FR" dirty="0" smtClean="0">
              <a:solidFill>
                <a:srgbClr val="92D050"/>
              </a:solidFill>
            </a:endParaRPr>
          </a:p>
          <a:p>
            <a:pPr marL="0" indent="0">
              <a:buNone/>
            </a:pPr>
            <a:r>
              <a:rPr lang="fr-FR" sz="3600" dirty="0" smtClean="0">
                <a:solidFill>
                  <a:srgbClr val="92D050"/>
                </a:solidFill>
              </a:rPr>
              <a:t>[</a:t>
            </a:r>
            <a:r>
              <a:rPr lang="fr-FR" sz="3600" dirty="0"/>
              <a:t>En mourant,</a:t>
            </a:r>
            <a:r>
              <a:rPr lang="fr-FR" sz="3600" dirty="0">
                <a:solidFill>
                  <a:srgbClr val="92D050"/>
                </a:solidFill>
              </a:rPr>
              <a:t>]</a:t>
            </a:r>
            <a:r>
              <a:rPr lang="fr-FR" sz="3600" dirty="0"/>
              <a:t> </a:t>
            </a:r>
            <a:r>
              <a:rPr lang="fr-FR" sz="3600" b="1" dirty="0">
                <a:solidFill>
                  <a:schemeClr val="accent5"/>
                </a:solidFill>
              </a:rPr>
              <a:t>[</a:t>
            </a:r>
            <a:r>
              <a:rPr lang="fr-FR" sz="3600" dirty="0"/>
              <a:t>Sage l’Ancien</a:t>
            </a:r>
            <a:r>
              <a:rPr lang="fr-FR" sz="3600" b="1" dirty="0">
                <a:solidFill>
                  <a:schemeClr val="accent5"/>
                </a:solidFill>
              </a:rPr>
              <a:t>]</a:t>
            </a:r>
            <a:r>
              <a:rPr lang="fr-FR" sz="3600" dirty="0"/>
              <a:t> </a:t>
            </a:r>
            <a:r>
              <a:rPr lang="fr-FR" sz="3600" b="1" dirty="0" smtClean="0">
                <a:solidFill>
                  <a:schemeClr val="accent5"/>
                </a:solidFill>
              </a:rPr>
              <a:t>provoqua</a:t>
            </a:r>
            <a:r>
              <a:rPr lang="fr-FR" sz="3600" dirty="0" smtClean="0"/>
              <a:t> </a:t>
            </a:r>
          </a:p>
          <a:p>
            <a:pPr marL="0" indent="0">
              <a:buNone/>
            </a:pPr>
            <a:r>
              <a:rPr lang="fr-FR" sz="3600" dirty="0" smtClean="0">
                <a:solidFill>
                  <a:srgbClr val="92D050"/>
                </a:solidFill>
              </a:rPr>
              <a:t>         CP                </a:t>
            </a:r>
            <a:r>
              <a:rPr lang="fr-FR" sz="3600" dirty="0" smtClean="0">
                <a:solidFill>
                  <a:schemeClr val="accent5"/>
                </a:solidFill>
              </a:rPr>
              <a:t>GS</a:t>
            </a:r>
            <a:r>
              <a:rPr lang="fr-FR" sz="3600" dirty="0" smtClean="0">
                <a:solidFill>
                  <a:srgbClr val="92D050"/>
                </a:solidFill>
              </a:rPr>
              <a:t>             </a:t>
            </a:r>
            <a:r>
              <a:rPr lang="fr-FR" sz="3600" dirty="0" smtClean="0">
                <a:solidFill>
                  <a:schemeClr val="accent5"/>
                </a:solidFill>
              </a:rPr>
              <a:t>Verbe principal</a:t>
            </a:r>
            <a:endParaRPr lang="fr-FR" sz="3600" dirty="0">
              <a:solidFill>
                <a:schemeClr val="accent5"/>
              </a:solidFill>
            </a:endParaRPr>
          </a:p>
          <a:p>
            <a:pPr marL="0" indent="0">
              <a:buNone/>
            </a:pPr>
            <a:r>
              <a:rPr lang="fr-FR" sz="3600" dirty="0" smtClean="0">
                <a:solidFill>
                  <a:srgbClr val="92D050"/>
                </a:solidFill>
              </a:rPr>
              <a:t>[</a:t>
            </a:r>
            <a:r>
              <a:rPr lang="fr-FR" sz="3600" dirty="0"/>
              <a:t>inévitablement</a:t>
            </a:r>
            <a:r>
              <a:rPr lang="fr-FR" sz="3600" dirty="0" smtClean="0">
                <a:solidFill>
                  <a:srgbClr val="92D050"/>
                </a:solidFill>
              </a:rPr>
              <a:t>]</a:t>
            </a:r>
            <a:r>
              <a:rPr lang="fr-FR" sz="3600" dirty="0" smtClean="0"/>
              <a:t> </a:t>
            </a:r>
            <a:r>
              <a:rPr lang="fr-FR" sz="3600" dirty="0">
                <a:solidFill>
                  <a:srgbClr val="00B0F0"/>
                </a:solidFill>
              </a:rPr>
              <a:t>[</a:t>
            </a:r>
            <a:r>
              <a:rPr lang="fr-FR" sz="3600" dirty="0"/>
              <a:t>l’émoi</a:t>
            </a:r>
            <a:r>
              <a:rPr lang="fr-FR" sz="3600" dirty="0" smtClean="0">
                <a:solidFill>
                  <a:srgbClr val="00B0F0"/>
                </a:solidFill>
              </a:rPr>
              <a:t>]</a:t>
            </a:r>
            <a:r>
              <a:rPr lang="fr-FR" sz="3600" dirty="0" smtClean="0"/>
              <a:t>.</a:t>
            </a:r>
          </a:p>
          <a:p>
            <a:pPr marL="0" indent="0">
              <a:buNone/>
            </a:pPr>
            <a:r>
              <a:rPr lang="fr-FR" sz="3600" dirty="0" smtClean="0"/>
              <a:t>         </a:t>
            </a:r>
            <a:r>
              <a:rPr lang="fr-FR" sz="3600" dirty="0" smtClean="0">
                <a:solidFill>
                  <a:srgbClr val="92D050"/>
                </a:solidFill>
              </a:rPr>
              <a:t>CP</a:t>
            </a:r>
            <a:r>
              <a:rPr lang="fr-FR" sz="3600" dirty="0" smtClean="0"/>
              <a:t>               </a:t>
            </a:r>
            <a:r>
              <a:rPr lang="fr-FR" sz="3600" dirty="0" smtClean="0">
                <a:solidFill>
                  <a:srgbClr val="00B0F0"/>
                </a:solidFill>
              </a:rPr>
              <a:t>CV</a:t>
            </a:r>
            <a:endParaRPr lang="fr-FR" sz="3600" dirty="0">
              <a:solidFill>
                <a:srgbClr val="00B0F0"/>
              </a:solidFill>
            </a:endParaRPr>
          </a:p>
        </p:txBody>
      </p:sp>
    </p:spTree>
    <p:extLst>
      <p:ext uri="{BB962C8B-B14F-4D97-AF65-F5344CB8AC3E}">
        <p14:creationId xmlns:p14="http://schemas.microsoft.com/office/powerpoint/2010/main" val="1497093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283420653"/>
              </p:ext>
            </p:extLst>
          </p:nvPr>
        </p:nvGraphicFramePr>
        <p:xfrm>
          <a:off x="173619" y="521623"/>
          <a:ext cx="11175652" cy="5659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0350278" y="521622"/>
            <a:ext cx="998992" cy="5632311"/>
          </a:xfrm>
          <a:prstGeom prst="rect">
            <a:avLst/>
          </a:prstGeom>
          <a:gradFill flip="none" rotWithShape="1">
            <a:gsLst>
              <a:gs pos="0">
                <a:schemeClr val="accent1">
                  <a:tint val="67000"/>
                  <a:satMod val="105000"/>
                  <a:lumMod val="110000"/>
                </a:schemeClr>
              </a:gs>
              <a:gs pos="47000">
                <a:schemeClr val="accent1">
                  <a:tint val="73000"/>
                  <a:satMod val="103000"/>
                  <a:lumMod val="105000"/>
                </a:schemeClr>
              </a:gs>
              <a:gs pos="100000">
                <a:schemeClr val="accent1">
                  <a:tint val="81000"/>
                  <a:satMod val="109000"/>
                  <a:lumMod val="105000"/>
                </a:schemeClr>
              </a:gs>
            </a:gsLst>
            <a:path path="rect">
              <a:fillToRect l="100000" t="100000"/>
            </a:path>
            <a:tileRect r="-100000" b="-100000"/>
          </a:gradFill>
        </p:spPr>
        <p:style>
          <a:lnRef idx="1">
            <a:schemeClr val="accent1"/>
          </a:lnRef>
          <a:fillRef idx="2">
            <a:schemeClr val="accent1"/>
          </a:fillRef>
          <a:effectRef idx="1">
            <a:schemeClr val="accent1"/>
          </a:effectRef>
          <a:fontRef idx="minor">
            <a:schemeClr val="dk1"/>
          </a:fontRef>
        </p:style>
        <p:txBody>
          <a:bodyPr wrap="none" lIns="91440" tIns="45720" rIns="91440" bIns="45720">
            <a:spAutoFit/>
          </a:bodyPr>
          <a:lstStyle/>
          <a:p>
            <a:pPr algn="ctr"/>
            <a:r>
              <a:rPr lang="fr-FR" sz="7200" b="1" spc="50" dirty="0" smtClean="0">
                <a:ln w="9525" cmpd="sng">
                  <a:solidFill>
                    <a:schemeClr val="accent1"/>
                  </a:solidFill>
                  <a:prstDash val="solid"/>
                </a:ln>
                <a:solidFill>
                  <a:srgbClr val="70AD47">
                    <a:tint val="1000"/>
                  </a:srgbClr>
                </a:solidFill>
                <a:effectLst>
                  <a:glow rad="38100">
                    <a:schemeClr val="accent1">
                      <a:alpha val="40000"/>
                    </a:schemeClr>
                  </a:glow>
                </a:effectLst>
              </a:rPr>
              <a:t>#</a:t>
            </a:r>
          </a:p>
          <a:p>
            <a:pPr algn="ctr"/>
            <a:r>
              <a:rPr lang="fr-FR" sz="7200" b="1" spc="50" dirty="0" smtClean="0">
                <a:ln w="9525" cmpd="sng">
                  <a:solidFill>
                    <a:schemeClr val="accent1"/>
                  </a:solidFill>
                  <a:prstDash val="solid"/>
                </a:ln>
                <a:solidFill>
                  <a:srgbClr val="70AD47">
                    <a:tint val="1000"/>
                  </a:srgbClr>
                </a:solidFill>
                <a:effectLst>
                  <a:glow rad="38100">
                    <a:schemeClr val="accent1">
                      <a:alpha val="40000"/>
                    </a:schemeClr>
                  </a:glow>
                </a:effectLst>
              </a:rPr>
              <a:t>O</a:t>
            </a:r>
          </a:p>
          <a:p>
            <a:pPr algn="ctr"/>
            <a:r>
              <a:rPr lang="fr-FR" sz="7200" b="1" spc="50" dirty="0" smtClean="0">
                <a:ln w="9525" cmpd="sng">
                  <a:solidFill>
                    <a:schemeClr val="accent1"/>
                  </a:solidFill>
                  <a:prstDash val="solid"/>
                </a:ln>
                <a:solidFill>
                  <a:srgbClr val="70AD47">
                    <a:tint val="1000"/>
                  </a:srgbClr>
                </a:solidFill>
                <a:effectLst>
                  <a:glow rad="38100">
                    <a:schemeClr val="accent1">
                      <a:alpha val="40000"/>
                    </a:schemeClr>
                  </a:glow>
                </a:effectLst>
              </a:rPr>
              <a:t>R</a:t>
            </a:r>
          </a:p>
          <a:p>
            <a:pPr algn="ctr"/>
            <a:r>
              <a:rPr lang="fr-FR" sz="7200" b="1" spc="50" dirty="0" smtClean="0">
                <a:ln w="9525" cmpd="sng">
                  <a:solidFill>
                    <a:schemeClr val="accent1"/>
                  </a:solidFill>
                  <a:prstDash val="solid"/>
                </a:ln>
                <a:solidFill>
                  <a:srgbClr val="70AD47">
                    <a:tint val="1000"/>
                  </a:srgbClr>
                </a:solidFill>
                <a:effectLst>
                  <a:glow rad="38100">
                    <a:schemeClr val="accent1">
                      <a:alpha val="40000"/>
                    </a:schemeClr>
                  </a:glow>
                </a:effectLst>
              </a:rPr>
              <a:t>N</a:t>
            </a:r>
          </a:p>
          <a:p>
            <a:pPr algn="ctr"/>
            <a:r>
              <a:rPr lang="fr-FR" sz="7200" b="1" spc="50" dirty="0">
                <a:ln w="9525" cmpd="sng">
                  <a:solidFill>
                    <a:schemeClr val="accent1"/>
                  </a:solidFill>
                  <a:prstDash val="solid"/>
                </a:ln>
                <a:solidFill>
                  <a:srgbClr val="70AD47">
                    <a:tint val="1000"/>
                  </a:srgbClr>
                </a:solidFill>
                <a:effectLst>
                  <a:glow rad="38100">
                    <a:schemeClr val="accent1">
                      <a:alpha val="40000"/>
                    </a:schemeClr>
                  </a:glow>
                </a:effectLst>
              </a:rPr>
              <a:t>I</a:t>
            </a:r>
          </a:p>
        </p:txBody>
      </p:sp>
    </p:spTree>
    <p:extLst>
      <p:ext uri="{BB962C8B-B14F-4D97-AF65-F5344CB8AC3E}">
        <p14:creationId xmlns:p14="http://schemas.microsoft.com/office/powerpoint/2010/main" val="1841516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37884" y="457200"/>
            <a:ext cx="3092115" cy="816016"/>
          </a:xfrm>
        </p:spPr>
        <p:txBody>
          <a:bodyPr>
            <a:normAutofit/>
          </a:bodyPr>
          <a:lstStyle/>
          <a:p>
            <a:pPr algn="ctr"/>
            <a:r>
              <a:rPr lang="fr-FR" sz="3200" dirty="0" smtClean="0"/>
              <a:t>#</a:t>
            </a:r>
            <a:r>
              <a:rPr lang="fr-FR" sz="3200" u="sng" dirty="0" smtClean="0"/>
              <a:t>O</a:t>
            </a:r>
            <a:r>
              <a:rPr lang="fr-FR" sz="3200" dirty="0" smtClean="0"/>
              <a:t>RNI</a:t>
            </a:r>
            <a:endParaRPr lang="fr-FR" sz="3200" dirty="0"/>
          </a:p>
        </p:txBody>
      </p:sp>
      <p:sp>
        <p:nvSpPr>
          <p:cNvPr id="3" name="Espace réservé du contenu 2"/>
          <p:cNvSpPr>
            <a:spLocks noGrp="1"/>
          </p:cNvSpPr>
          <p:nvPr>
            <p:ph idx="1"/>
          </p:nvPr>
        </p:nvSpPr>
        <p:spPr>
          <a:xfrm>
            <a:off x="765051" y="1741337"/>
            <a:ext cx="6158418" cy="4164164"/>
          </a:xfrm>
        </p:spPr>
        <p:txBody>
          <a:bodyPr>
            <a:normAutofit/>
          </a:bodyPr>
          <a:lstStyle/>
          <a:p>
            <a:pPr algn="just"/>
            <a:r>
              <a:rPr lang="fr-FR" sz="2000" i="1" dirty="0" smtClean="0"/>
              <a:t>On observe toutes les terminaisons remarquables, ce sont souvent celles du l’imparfait et du passé simple.</a:t>
            </a:r>
          </a:p>
          <a:p>
            <a:pPr algn="just"/>
            <a:endParaRPr lang="fr-FR" sz="2000" dirty="0" smtClean="0"/>
          </a:p>
          <a:p>
            <a:pPr algn="just"/>
            <a:endParaRPr lang="fr-FR" sz="2000" dirty="0"/>
          </a:p>
          <a:p>
            <a:pPr marL="0" indent="0" algn="just">
              <a:buNone/>
            </a:pPr>
            <a:r>
              <a:rPr lang="fr-FR" dirty="0"/>
              <a:t>La Belle pens</a:t>
            </a:r>
            <a:r>
              <a:rPr lang="fr-FR" b="1" u="sng" dirty="0">
                <a:solidFill>
                  <a:schemeClr val="accent1"/>
                </a:solidFill>
              </a:rPr>
              <a:t>a</a:t>
            </a:r>
            <a:r>
              <a:rPr lang="fr-FR" dirty="0"/>
              <a:t> que la Bête all</a:t>
            </a:r>
            <a:r>
              <a:rPr lang="fr-FR" b="1" u="sng" dirty="0">
                <a:solidFill>
                  <a:schemeClr val="accent1"/>
                </a:solidFill>
              </a:rPr>
              <a:t>ait</a:t>
            </a:r>
            <a:r>
              <a:rPr lang="fr-FR" dirty="0"/>
              <a:t> la dévorer cruellement.</a:t>
            </a:r>
          </a:p>
          <a:p>
            <a:pPr algn="just"/>
            <a:endParaRPr lang="fr-FR" sz="2000" dirty="0"/>
          </a:p>
        </p:txBody>
      </p:sp>
      <p:sp>
        <p:nvSpPr>
          <p:cNvPr id="4" name="Espace réservé du texte 3"/>
          <p:cNvSpPr>
            <a:spLocks noGrp="1"/>
          </p:cNvSpPr>
          <p:nvPr>
            <p:ph type="body" sz="half" idx="2"/>
          </p:nvPr>
        </p:nvSpPr>
        <p:spPr>
          <a:xfrm>
            <a:off x="8337884" y="1741337"/>
            <a:ext cx="3092115" cy="4164164"/>
          </a:xfrm>
        </p:spPr>
        <p:txBody>
          <a:bodyPr>
            <a:noAutofit/>
          </a:bodyPr>
          <a:lstStyle/>
          <a:p>
            <a:r>
              <a:rPr lang="fr-FR" sz="3600" b="1" u="sng" dirty="0" smtClean="0">
                <a:solidFill>
                  <a:schemeClr val="accent1"/>
                </a:solidFill>
              </a:rPr>
              <a:t>O</a:t>
            </a:r>
            <a:r>
              <a:rPr lang="fr-FR" sz="3600" b="1" u="sng" dirty="0" smtClean="0"/>
              <a:t>bservation</a:t>
            </a:r>
          </a:p>
          <a:p>
            <a:r>
              <a:rPr lang="fr-FR" sz="3600" dirty="0" smtClean="0">
                <a:solidFill>
                  <a:schemeClr val="accent1"/>
                </a:solidFill>
              </a:rPr>
              <a:t>R</a:t>
            </a:r>
            <a:r>
              <a:rPr lang="fr-FR" sz="3600" dirty="0" smtClean="0"/>
              <a:t>emplacement</a:t>
            </a:r>
          </a:p>
          <a:p>
            <a:r>
              <a:rPr lang="fr-FR" sz="3600" dirty="0" smtClean="0">
                <a:solidFill>
                  <a:schemeClr val="accent1"/>
                </a:solidFill>
              </a:rPr>
              <a:t>N</a:t>
            </a:r>
            <a:r>
              <a:rPr lang="fr-FR" sz="3600" dirty="0" smtClean="0"/>
              <a:t>égation</a:t>
            </a:r>
          </a:p>
          <a:p>
            <a:r>
              <a:rPr lang="fr-FR" sz="3600" dirty="0" smtClean="0">
                <a:solidFill>
                  <a:schemeClr val="accent1"/>
                </a:solidFill>
              </a:rPr>
              <a:t>I</a:t>
            </a:r>
            <a:r>
              <a:rPr lang="fr-FR" sz="3600" dirty="0" smtClean="0"/>
              <a:t>nsertion</a:t>
            </a:r>
            <a:endParaRPr lang="fr-FR" sz="3600" dirty="0"/>
          </a:p>
        </p:txBody>
      </p:sp>
      <p:graphicFrame>
        <p:nvGraphicFramePr>
          <p:cNvPr id="6" name="Tableau 5"/>
          <p:cNvGraphicFramePr>
            <a:graphicFrameLocks noGrp="1"/>
          </p:cNvGraphicFramePr>
          <p:nvPr>
            <p:extLst>
              <p:ext uri="{D42A27DB-BD31-4B8C-83A1-F6EECF244321}">
                <p14:modId xmlns:p14="http://schemas.microsoft.com/office/powerpoint/2010/main" val="566003616"/>
              </p:ext>
            </p:extLst>
          </p:nvPr>
        </p:nvGraphicFramePr>
        <p:xfrm>
          <a:off x="765051" y="275805"/>
          <a:ext cx="6353379" cy="1097280"/>
        </p:xfrm>
        <a:graphic>
          <a:graphicData uri="http://schemas.openxmlformats.org/drawingml/2006/table">
            <a:tbl>
              <a:tblPr firstRow="1" bandRow="1">
                <a:tableStyleId>{5C22544A-7EE6-4342-B048-85BDC9FD1C3A}</a:tableStyleId>
              </a:tblPr>
              <a:tblGrid>
                <a:gridCol w="6353379"/>
              </a:tblGrid>
              <a:tr h="99741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b="0" dirty="0" smtClean="0"/>
                        <a:t>« La Belle pensa que la Bête allait la dévorer cruellement. »</a:t>
                      </a:r>
                    </a:p>
                    <a:p>
                      <a:endParaRPr lang="fr-FR" dirty="0"/>
                    </a:p>
                  </a:txBody>
                  <a:tcPr/>
                </a:tc>
              </a:tr>
            </a:tbl>
          </a:graphicData>
        </a:graphic>
      </p:graphicFrame>
    </p:spTree>
    <p:extLst>
      <p:ext uri="{BB962C8B-B14F-4D97-AF65-F5344CB8AC3E}">
        <p14:creationId xmlns:p14="http://schemas.microsoft.com/office/powerpoint/2010/main" val="752458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37884" y="457200"/>
            <a:ext cx="3092115" cy="816016"/>
          </a:xfrm>
        </p:spPr>
        <p:txBody>
          <a:bodyPr>
            <a:normAutofit/>
          </a:bodyPr>
          <a:lstStyle/>
          <a:p>
            <a:pPr algn="ctr"/>
            <a:r>
              <a:rPr lang="fr-FR" sz="3200" dirty="0" smtClean="0"/>
              <a:t>#O</a:t>
            </a:r>
            <a:r>
              <a:rPr lang="fr-FR" sz="3200" u="sng" dirty="0" smtClean="0"/>
              <a:t>R</a:t>
            </a:r>
            <a:r>
              <a:rPr lang="fr-FR" sz="3200" dirty="0" smtClean="0"/>
              <a:t>NI</a:t>
            </a:r>
            <a:endParaRPr lang="fr-FR" sz="3200" dirty="0"/>
          </a:p>
        </p:txBody>
      </p:sp>
      <p:sp>
        <p:nvSpPr>
          <p:cNvPr id="3" name="Espace réservé du contenu 2"/>
          <p:cNvSpPr>
            <a:spLocks noGrp="1"/>
          </p:cNvSpPr>
          <p:nvPr>
            <p:ph idx="1"/>
          </p:nvPr>
        </p:nvSpPr>
        <p:spPr>
          <a:xfrm>
            <a:off x="749439" y="2268638"/>
            <a:ext cx="6158418" cy="3798908"/>
          </a:xfrm>
        </p:spPr>
        <p:txBody>
          <a:bodyPr>
            <a:normAutofit/>
          </a:bodyPr>
          <a:lstStyle/>
          <a:p>
            <a:pPr algn="just"/>
            <a:r>
              <a:rPr lang="fr-FR" sz="2000" i="1" dirty="0" smtClean="0"/>
              <a:t>Si la phrase comporte des pronoms personnels sujets, on peut les remplacer par un autre pronom qui entraînera la modification de la terminaison verbale.</a:t>
            </a:r>
          </a:p>
          <a:p>
            <a:pPr algn="just"/>
            <a:endParaRPr lang="fr-FR" sz="2000" dirty="0"/>
          </a:p>
          <a:p>
            <a:pPr marL="0" indent="0" algn="just">
              <a:buNone/>
            </a:pPr>
            <a:r>
              <a:rPr lang="fr-FR" dirty="0"/>
              <a:t>Et si </a:t>
            </a:r>
            <a:r>
              <a:rPr lang="fr-FR" b="1" u="sng" dirty="0" smtClean="0">
                <a:solidFill>
                  <a:schemeClr val="accent1"/>
                </a:solidFill>
              </a:rPr>
              <a:t>nous</a:t>
            </a:r>
            <a:r>
              <a:rPr lang="fr-FR" dirty="0" smtClean="0"/>
              <a:t> suppli</a:t>
            </a:r>
            <a:r>
              <a:rPr lang="fr-FR" b="1" u="sng" dirty="0" smtClean="0">
                <a:solidFill>
                  <a:schemeClr val="accent1"/>
                </a:solidFill>
              </a:rPr>
              <a:t>ons</a:t>
            </a:r>
            <a:r>
              <a:rPr lang="fr-FR" dirty="0" smtClean="0"/>
              <a:t> </a:t>
            </a:r>
            <a:r>
              <a:rPr lang="fr-FR" dirty="0"/>
              <a:t>ou </a:t>
            </a:r>
            <a:r>
              <a:rPr lang="fr-FR" b="1" u="sng" dirty="0" smtClean="0">
                <a:solidFill>
                  <a:schemeClr val="accent1"/>
                </a:solidFill>
              </a:rPr>
              <a:t>nous</a:t>
            </a:r>
            <a:r>
              <a:rPr lang="fr-FR" dirty="0" smtClean="0"/>
              <a:t> ordonn</a:t>
            </a:r>
            <a:r>
              <a:rPr lang="fr-FR" b="1" u="sng" dirty="0" smtClean="0">
                <a:solidFill>
                  <a:schemeClr val="accent1"/>
                </a:solidFill>
              </a:rPr>
              <a:t>ons</a:t>
            </a:r>
            <a:r>
              <a:rPr lang="fr-FR" dirty="0" smtClean="0"/>
              <a:t> </a:t>
            </a:r>
            <a:r>
              <a:rPr lang="fr-FR" dirty="0"/>
              <a:t>de </a:t>
            </a:r>
            <a:r>
              <a:rPr lang="fr-FR" dirty="0" smtClean="0"/>
              <a:t>nous </a:t>
            </a:r>
            <a:r>
              <a:rPr lang="fr-FR" dirty="0"/>
              <a:t>délier,  alors </a:t>
            </a:r>
            <a:r>
              <a:rPr lang="fr-FR" b="1" u="sng" dirty="0" smtClean="0">
                <a:solidFill>
                  <a:schemeClr val="accent1"/>
                </a:solidFill>
              </a:rPr>
              <a:t>tu</a:t>
            </a:r>
            <a:r>
              <a:rPr lang="fr-FR" dirty="0" smtClean="0"/>
              <a:t> d</a:t>
            </a:r>
            <a:r>
              <a:rPr lang="fr-FR" b="1" u="sng" dirty="0" smtClean="0">
                <a:solidFill>
                  <a:schemeClr val="accent1"/>
                </a:solidFill>
              </a:rPr>
              <a:t>ois</a:t>
            </a:r>
            <a:r>
              <a:rPr lang="fr-FR" dirty="0" smtClean="0"/>
              <a:t> nous attacher </a:t>
            </a:r>
            <a:r>
              <a:rPr lang="fr-FR" dirty="0"/>
              <a:t>avec plus de cordes encore</a:t>
            </a:r>
            <a:endParaRPr lang="fr-FR" sz="2000" dirty="0"/>
          </a:p>
        </p:txBody>
      </p:sp>
      <p:sp>
        <p:nvSpPr>
          <p:cNvPr id="4" name="Espace réservé du texte 3"/>
          <p:cNvSpPr>
            <a:spLocks noGrp="1"/>
          </p:cNvSpPr>
          <p:nvPr>
            <p:ph type="body" sz="half" idx="2"/>
          </p:nvPr>
        </p:nvSpPr>
        <p:spPr>
          <a:xfrm>
            <a:off x="8009681" y="1741336"/>
            <a:ext cx="3657600" cy="4164164"/>
          </a:xfrm>
        </p:spPr>
        <p:txBody>
          <a:bodyPr>
            <a:noAutofit/>
          </a:bodyPr>
          <a:lstStyle/>
          <a:p>
            <a:r>
              <a:rPr lang="fr-FR" sz="3600" dirty="0" smtClean="0">
                <a:solidFill>
                  <a:schemeClr val="accent1"/>
                </a:solidFill>
              </a:rPr>
              <a:t>O</a:t>
            </a:r>
            <a:r>
              <a:rPr lang="fr-FR" sz="3600" dirty="0" smtClean="0"/>
              <a:t>bservation</a:t>
            </a:r>
          </a:p>
          <a:p>
            <a:r>
              <a:rPr lang="fr-FR" sz="3600" b="1" u="sng" dirty="0" smtClean="0">
                <a:solidFill>
                  <a:schemeClr val="accent1"/>
                </a:solidFill>
              </a:rPr>
              <a:t>R</a:t>
            </a:r>
            <a:r>
              <a:rPr lang="fr-FR" sz="3600" b="1" u="sng" dirty="0" smtClean="0"/>
              <a:t>emplacement</a:t>
            </a:r>
          </a:p>
          <a:p>
            <a:r>
              <a:rPr lang="fr-FR" sz="3600" dirty="0" smtClean="0">
                <a:solidFill>
                  <a:schemeClr val="accent1"/>
                </a:solidFill>
              </a:rPr>
              <a:t>N</a:t>
            </a:r>
            <a:r>
              <a:rPr lang="fr-FR" sz="3600" dirty="0" smtClean="0"/>
              <a:t>égation</a:t>
            </a:r>
          </a:p>
          <a:p>
            <a:r>
              <a:rPr lang="fr-FR" sz="3600" dirty="0" smtClean="0">
                <a:solidFill>
                  <a:schemeClr val="accent1"/>
                </a:solidFill>
              </a:rPr>
              <a:t>I</a:t>
            </a:r>
            <a:r>
              <a:rPr lang="fr-FR" sz="3600" dirty="0" smtClean="0"/>
              <a:t>nsertion</a:t>
            </a:r>
            <a:endParaRPr lang="fr-FR" sz="3600" dirty="0"/>
          </a:p>
        </p:txBody>
      </p:sp>
      <p:graphicFrame>
        <p:nvGraphicFramePr>
          <p:cNvPr id="6" name="Tableau 5"/>
          <p:cNvGraphicFramePr>
            <a:graphicFrameLocks noGrp="1"/>
          </p:cNvGraphicFramePr>
          <p:nvPr>
            <p:extLst>
              <p:ext uri="{D42A27DB-BD31-4B8C-83A1-F6EECF244321}">
                <p14:modId xmlns:p14="http://schemas.microsoft.com/office/powerpoint/2010/main" val="1617701549"/>
              </p:ext>
            </p:extLst>
          </p:nvPr>
        </p:nvGraphicFramePr>
        <p:xfrm>
          <a:off x="749439" y="358816"/>
          <a:ext cx="6392141" cy="1463040"/>
        </p:xfrm>
        <a:graphic>
          <a:graphicData uri="http://schemas.openxmlformats.org/drawingml/2006/table">
            <a:tbl>
              <a:tblPr firstRow="1" bandRow="1">
                <a:tableStyleId>{5C22544A-7EE6-4342-B048-85BDC9FD1C3A}</a:tableStyleId>
              </a:tblPr>
              <a:tblGrid>
                <a:gridCol w="6392141"/>
              </a:tblGrid>
              <a:tr h="1382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dirty="0" smtClean="0"/>
                        <a:t>« Et si je supplie ou j’ordonne de me délier,  alors vous devez m’attacher avec plus de cordes encore »</a:t>
                      </a:r>
                    </a:p>
                    <a:p>
                      <a:endParaRPr lang="fr-FR" dirty="0"/>
                    </a:p>
                  </a:txBody>
                  <a:tcPr/>
                </a:tc>
              </a:tr>
            </a:tbl>
          </a:graphicData>
        </a:graphic>
      </p:graphicFrame>
    </p:spTree>
    <p:extLst>
      <p:ext uri="{BB962C8B-B14F-4D97-AF65-F5344CB8AC3E}">
        <p14:creationId xmlns:p14="http://schemas.microsoft.com/office/powerpoint/2010/main" val="1216076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37884" y="457200"/>
            <a:ext cx="3092115" cy="816016"/>
          </a:xfrm>
        </p:spPr>
        <p:txBody>
          <a:bodyPr>
            <a:normAutofit/>
          </a:bodyPr>
          <a:lstStyle/>
          <a:p>
            <a:pPr algn="ctr"/>
            <a:r>
              <a:rPr lang="fr-FR" sz="3200" dirty="0" smtClean="0"/>
              <a:t>#OR</a:t>
            </a:r>
            <a:r>
              <a:rPr lang="fr-FR" sz="3200" u="sng" dirty="0" smtClean="0"/>
              <a:t>N</a:t>
            </a:r>
            <a:r>
              <a:rPr lang="fr-FR" sz="3200" dirty="0" smtClean="0"/>
              <a:t>I</a:t>
            </a:r>
            <a:endParaRPr lang="fr-FR" sz="3200" dirty="0"/>
          </a:p>
        </p:txBody>
      </p:sp>
      <p:sp>
        <p:nvSpPr>
          <p:cNvPr id="3" name="Espace réservé du contenu 2"/>
          <p:cNvSpPr>
            <a:spLocks noGrp="1"/>
          </p:cNvSpPr>
          <p:nvPr>
            <p:ph idx="1"/>
          </p:nvPr>
        </p:nvSpPr>
        <p:spPr>
          <a:xfrm>
            <a:off x="765051" y="1469985"/>
            <a:ext cx="6158418" cy="4435516"/>
          </a:xfrm>
        </p:spPr>
        <p:txBody>
          <a:bodyPr>
            <a:normAutofit/>
          </a:bodyPr>
          <a:lstStyle/>
          <a:p>
            <a:pPr algn="just"/>
            <a:r>
              <a:rPr lang="fr-FR" sz="2000" i="1" dirty="0" smtClean="0"/>
              <a:t>L’ajout de la négation </a:t>
            </a:r>
            <a:r>
              <a:rPr lang="fr-FR" sz="2000" b="1" i="1" u="sng" dirty="0" smtClean="0"/>
              <a:t>ne</a:t>
            </a:r>
            <a:r>
              <a:rPr lang="fr-FR" sz="2000" i="1" dirty="0" smtClean="0"/>
              <a:t> </a:t>
            </a:r>
            <a:r>
              <a:rPr lang="is-IS" sz="2000" i="1" dirty="0" smtClean="0"/>
              <a:t>… </a:t>
            </a:r>
            <a:r>
              <a:rPr lang="is-IS" sz="2000" b="1" i="1" u="sng" dirty="0" smtClean="0"/>
              <a:t>pas</a:t>
            </a:r>
            <a:r>
              <a:rPr lang="is-IS" sz="2000" i="1" dirty="0" smtClean="0"/>
              <a:t> </a:t>
            </a:r>
            <a:r>
              <a:rPr lang="fr-FR" sz="2000" i="1" dirty="0" smtClean="0"/>
              <a:t>permet d’encadrer le verbe conjugué et de le situer ainsi plus facilement.</a:t>
            </a:r>
          </a:p>
          <a:p>
            <a:pPr algn="just"/>
            <a:endParaRPr lang="fr-FR" sz="2000" dirty="0" smtClean="0"/>
          </a:p>
          <a:p>
            <a:pPr algn="just"/>
            <a:endParaRPr lang="fr-FR" sz="2000" dirty="0"/>
          </a:p>
          <a:p>
            <a:pPr marL="0" indent="0" algn="just">
              <a:buNone/>
            </a:pPr>
            <a:r>
              <a:rPr lang="fr-FR" dirty="0"/>
              <a:t>Il </a:t>
            </a:r>
            <a:r>
              <a:rPr lang="fr-FR" b="1" u="sng" dirty="0" smtClean="0">
                <a:solidFill>
                  <a:schemeClr val="accent1"/>
                </a:solidFill>
              </a:rPr>
              <a:t>n’</a:t>
            </a:r>
            <a:r>
              <a:rPr lang="fr-FR" b="1" u="sng" dirty="0" smtClean="0">
                <a:solidFill>
                  <a:schemeClr val="accent5"/>
                </a:solidFill>
              </a:rPr>
              <a:t>avance</a:t>
            </a:r>
            <a:r>
              <a:rPr lang="fr-FR" dirty="0" smtClean="0"/>
              <a:t> </a:t>
            </a:r>
            <a:r>
              <a:rPr lang="fr-FR" b="1" u="sng" dirty="0" smtClean="0">
                <a:solidFill>
                  <a:schemeClr val="accent1"/>
                </a:solidFill>
              </a:rPr>
              <a:t>pas</a:t>
            </a:r>
            <a:r>
              <a:rPr lang="fr-FR" dirty="0" smtClean="0"/>
              <a:t> </a:t>
            </a:r>
            <a:r>
              <a:rPr lang="fr-FR" dirty="0"/>
              <a:t>dans la forêt sombre et </a:t>
            </a:r>
            <a:r>
              <a:rPr lang="fr-FR" dirty="0" smtClean="0"/>
              <a:t>terrible</a:t>
            </a:r>
          </a:p>
          <a:p>
            <a:pPr marL="0" indent="0" algn="just">
              <a:buNone/>
            </a:pPr>
            <a:endParaRPr lang="fr-FR" sz="2000" dirty="0"/>
          </a:p>
          <a:p>
            <a:pPr marL="0" indent="0" algn="just">
              <a:buNone/>
            </a:pPr>
            <a:r>
              <a:rPr lang="fr-FR" sz="2000" b="1" u="sng" dirty="0" smtClean="0"/>
              <a:t>Note</a:t>
            </a:r>
            <a:r>
              <a:rPr lang="fr-FR" sz="2000" dirty="0" smtClean="0"/>
              <a:t> : </a:t>
            </a:r>
            <a:r>
              <a:rPr lang="fr-FR" sz="2000" i="1" dirty="0" smtClean="0"/>
              <a:t>On fera d’ailleurs attention de bien intégrer la négation quand on fait encadrer le verbe conjugué par les élèves. Ex : Il </a:t>
            </a:r>
            <a:r>
              <a:rPr lang="fr-FR" sz="2000" i="1" u="sng" dirty="0" smtClean="0">
                <a:solidFill>
                  <a:schemeClr val="accent5"/>
                </a:solidFill>
              </a:rPr>
              <a:t>n’avance pas</a:t>
            </a:r>
            <a:r>
              <a:rPr lang="fr-FR" sz="2000" i="1" dirty="0" smtClean="0"/>
              <a:t> dans la forêt</a:t>
            </a:r>
            <a:endParaRPr lang="fr-FR" sz="2000" i="1" dirty="0"/>
          </a:p>
        </p:txBody>
      </p:sp>
      <p:sp>
        <p:nvSpPr>
          <p:cNvPr id="4" name="Espace réservé du texte 3"/>
          <p:cNvSpPr>
            <a:spLocks noGrp="1"/>
          </p:cNvSpPr>
          <p:nvPr>
            <p:ph type="body" sz="half" idx="2"/>
          </p:nvPr>
        </p:nvSpPr>
        <p:spPr/>
        <p:txBody>
          <a:bodyPr>
            <a:noAutofit/>
          </a:bodyPr>
          <a:lstStyle/>
          <a:p>
            <a:r>
              <a:rPr lang="fr-FR" sz="3600" dirty="0" smtClean="0">
                <a:solidFill>
                  <a:schemeClr val="accent1"/>
                </a:solidFill>
              </a:rPr>
              <a:t>O</a:t>
            </a:r>
            <a:r>
              <a:rPr lang="fr-FR" sz="3600" dirty="0" smtClean="0"/>
              <a:t>bservation</a:t>
            </a:r>
          </a:p>
          <a:p>
            <a:r>
              <a:rPr lang="fr-FR" sz="3600" dirty="0" smtClean="0">
                <a:solidFill>
                  <a:schemeClr val="accent1"/>
                </a:solidFill>
              </a:rPr>
              <a:t>R</a:t>
            </a:r>
            <a:r>
              <a:rPr lang="fr-FR" sz="3600" dirty="0" smtClean="0"/>
              <a:t>emplacement</a:t>
            </a:r>
          </a:p>
          <a:p>
            <a:r>
              <a:rPr lang="fr-FR" sz="3600" b="1" u="sng" dirty="0" smtClean="0">
                <a:solidFill>
                  <a:schemeClr val="accent1"/>
                </a:solidFill>
              </a:rPr>
              <a:t>N</a:t>
            </a:r>
            <a:r>
              <a:rPr lang="fr-FR" sz="3600" b="1" u="sng" dirty="0" smtClean="0"/>
              <a:t>égation</a:t>
            </a:r>
          </a:p>
          <a:p>
            <a:r>
              <a:rPr lang="fr-FR" sz="3600" dirty="0" smtClean="0">
                <a:solidFill>
                  <a:schemeClr val="accent1"/>
                </a:solidFill>
              </a:rPr>
              <a:t>I</a:t>
            </a:r>
            <a:r>
              <a:rPr lang="fr-FR" sz="3600" dirty="0" smtClean="0"/>
              <a:t>nsertion</a:t>
            </a:r>
            <a:endParaRPr lang="fr-FR" sz="3600" dirty="0"/>
          </a:p>
        </p:txBody>
      </p:sp>
      <p:graphicFrame>
        <p:nvGraphicFramePr>
          <p:cNvPr id="6" name="Tableau 5"/>
          <p:cNvGraphicFramePr>
            <a:graphicFrameLocks noGrp="1"/>
          </p:cNvGraphicFramePr>
          <p:nvPr>
            <p:extLst>
              <p:ext uri="{D42A27DB-BD31-4B8C-83A1-F6EECF244321}">
                <p14:modId xmlns:p14="http://schemas.microsoft.com/office/powerpoint/2010/main" val="1920530503"/>
              </p:ext>
            </p:extLst>
          </p:nvPr>
        </p:nvGraphicFramePr>
        <p:xfrm>
          <a:off x="765051" y="317192"/>
          <a:ext cx="6158418" cy="822960"/>
        </p:xfrm>
        <a:graphic>
          <a:graphicData uri="http://schemas.openxmlformats.org/drawingml/2006/table">
            <a:tbl>
              <a:tblPr firstRow="1" bandRow="1">
                <a:tableStyleId>{5C22544A-7EE6-4342-B048-85BDC9FD1C3A}</a:tableStyleId>
              </a:tblPr>
              <a:tblGrid>
                <a:gridCol w="6158418"/>
              </a:tblGrid>
              <a:tr h="370840">
                <a:tc>
                  <a:txBody>
                    <a:bodyPr/>
                    <a:lstStyle/>
                    <a:p>
                      <a:pPr algn="just"/>
                      <a:r>
                        <a:rPr lang="fr-FR" sz="2400" dirty="0" smtClean="0"/>
                        <a:t>« Il avance</a:t>
                      </a:r>
                      <a:r>
                        <a:rPr lang="fr-FR" sz="2400" baseline="0" dirty="0" smtClean="0"/>
                        <a:t> dans la forêt sombre et terrible »</a:t>
                      </a:r>
                      <a:endParaRPr lang="fr-FR" sz="2400" dirty="0"/>
                    </a:p>
                  </a:txBody>
                  <a:tcPr/>
                </a:tc>
              </a:tr>
            </a:tbl>
          </a:graphicData>
        </a:graphic>
      </p:graphicFrame>
    </p:spTree>
    <p:extLst>
      <p:ext uri="{BB962C8B-B14F-4D97-AF65-F5344CB8AC3E}">
        <p14:creationId xmlns:p14="http://schemas.microsoft.com/office/powerpoint/2010/main" val="1002354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37884" y="457200"/>
            <a:ext cx="3092115" cy="816016"/>
          </a:xfrm>
        </p:spPr>
        <p:txBody>
          <a:bodyPr>
            <a:normAutofit/>
          </a:bodyPr>
          <a:lstStyle/>
          <a:p>
            <a:pPr algn="ctr"/>
            <a:r>
              <a:rPr lang="fr-FR" sz="3200" dirty="0" smtClean="0"/>
              <a:t>#ORN</a:t>
            </a:r>
            <a:r>
              <a:rPr lang="fr-FR" sz="3200" u="sng" dirty="0" smtClean="0"/>
              <a:t>I</a:t>
            </a:r>
            <a:endParaRPr lang="fr-FR" sz="3200" u="sng" dirty="0"/>
          </a:p>
        </p:txBody>
      </p:sp>
      <p:sp>
        <p:nvSpPr>
          <p:cNvPr id="3" name="Espace réservé du contenu 2"/>
          <p:cNvSpPr>
            <a:spLocks noGrp="1"/>
          </p:cNvSpPr>
          <p:nvPr>
            <p:ph idx="1"/>
          </p:nvPr>
        </p:nvSpPr>
        <p:spPr>
          <a:xfrm>
            <a:off x="765051" y="1469985"/>
            <a:ext cx="6158418" cy="4435516"/>
          </a:xfrm>
        </p:spPr>
        <p:txBody>
          <a:bodyPr>
            <a:normAutofit lnSpcReduction="10000"/>
          </a:bodyPr>
          <a:lstStyle/>
          <a:p>
            <a:pPr algn="just"/>
            <a:r>
              <a:rPr lang="fr-FR" sz="2000" i="1" dirty="0" smtClean="0"/>
              <a:t>L’insertion de l’adverbe temporel : </a:t>
            </a:r>
            <a:r>
              <a:rPr lang="fr-FR" sz="2000" b="1" i="1" dirty="0" smtClean="0"/>
              <a:t>Hier</a:t>
            </a:r>
            <a:r>
              <a:rPr lang="fr-FR" sz="2000" i="1" dirty="0" smtClean="0"/>
              <a:t>, </a:t>
            </a:r>
            <a:r>
              <a:rPr lang="fr-FR" sz="2000" b="1" i="1" dirty="0" smtClean="0"/>
              <a:t>aujourd’hui</a:t>
            </a:r>
            <a:r>
              <a:rPr lang="fr-FR" sz="2000" i="1" dirty="0" smtClean="0"/>
              <a:t>, </a:t>
            </a:r>
            <a:r>
              <a:rPr lang="fr-FR" sz="2000" b="1" i="1" dirty="0" smtClean="0"/>
              <a:t>demain</a:t>
            </a:r>
            <a:r>
              <a:rPr lang="fr-FR" sz="2000" i="1" dirty="0" smtClean="0"/>
              <a:t> en début de phrase va contraindre l’élève à changer le temps de la phrase. Ainsi, les mots modifiés sont bien des verbes conjugués.</a:t>
            </a:r>
          </a:p>
          <a:p>
            <a:pPr algn="just"/>
            <a:endParaRPr lang="fr-FR" sz="2000" dirty="0"/>
          </a:p>
          <a:p>
            <a:pPr marL="0" indent="0" algn="just">
              <a:lnSpc>
                <a:spcPct val="100000"/>
              </a:lnSpc>
              <a:spcBef>
                <a:spcPts val="0"/>
              </a:spcBef>
              <a:buClrTx/>
              <a:buNone/>
              <a:defRPr/>
            </a:pPr>
            <a:r>
              <a:rPr lang="fr-FR" sz="2400" b="1" u="sng" dirty="0" smtClean="0">
                <a:solidFill>
                  <a:schemeClr val="accent1"/>
                </a:solidFill>
              </a:rPr>
              <a:t>Hier</a:t>
            </a:r>
            <a:r>
              <a:rPr lang="fr-FR" sz="2400" dirty="0" smtClean="0"/>
              <a:t>, marchant </a:t>
            </a:r>
            <a:r>
              <a:rPr lang="fr-FR" sz="2400" dirty="0"/>
              <a:t>tranquillement dans la forêt, le Petit Chaperon rouge </a:t>
            </a:r>
            <a:r>
              <a:rPr lang="fr-FR" sz="2400" dirty="0" smtClean="0"/>
              <a:t>rencontr</a:t>
            </a:r>
            <a:r>
              <a:rPr lang="fr-FR" sz="2400" b="1" u="sng" dirty="0" smtClean="0">
                <a:solidFill>
                  <a:schemeClr val="accent1"/>
                </a:solidFill>
              </a:rPr>
              <a:t>a</a:t>
            </a:r>
            <a:r>
              <a:rPr lang="fr-FR" sz="2400" dirty="0" smtClean="0"/>
              <a:t> </a:t>
            </a:r>
            <a:r>
              <a:rPr lang="fr-FR" sz="2400" dirty="0"/>
              <a:t>le loup.</a:t>
            </a:r>
          </a:p>
          <a:p>
            <a:pPr algn="just"/>
            <a:endParaRPr lang="fr-FR" sz="2000" dirty="0" smtClean="0"/>
          </a:p>
          <a:p>
            <a:pPr algn="just"/>
            <a:r>
              <a:rPr lang="fr-FR" sz="2000" dirty="0" smtClean="0"/>
              <a:t>Note : On s’aperçoit que « marchant » ne change pas grâce à cette méthode. Il ne fait pas partie des verbes conjugués. D’où la nécessité </a:t>
            </a:r>
            <a:r>
              <a:rPr lang="fr-FR" sz="2000" b="1" u="sng" dirty="0" smtClean="0"/>
              <a:t>d’utiliser plusieurs de ces méthodes</a:t>
            </a:r>
            <a:r>
              <a:rPr lang="fr-FR" sz="2000" dirty="0" smtClean="0"/>
              <a:t> pour s’assurer d’avoir choisi les bons verbes conjugués.</a:t>
            </a:r>
            <a:endParaRPr lang="fr-FR" sz="2000" dirty="0"/>
          </a:p>
        </p:txBody>
      </p:sp>
      <p:sp>
        <p:nvSpPr>
          <p:cNvPr id="4" name="Espace réservé du texte 3"/>
          <p:cNvSpPr>
            <a:spLocks noGrp="1"/>
          </p:cNvSpPr>
          <p:nvPr>
            <p:ph type="body" sz="half" idx="2"/>
          </p:nvPr>
        </p:nvSpPr>
        <p:spPr/>
        <p:txBody>
          <a:bodyPr>
            <a:noAutofit/>
          </a:bodyPr>
          <a:lstStyle/>
          <a:p>
            <a:r>
              <a:rPr lang="fr-FR" sz="3600" dirty="0" smtClean="0">
                <a:solidFill>
                  <a:schemeClr val="accent1"/>
                </a:solidFill>
              </a:rPr>
              <a:t>O</a:t>
            </a:r>
            <a:r>
              <a:rPr lang="fr-FR" sz="3600" dirty="0" smtClean="0"/>
              <a:t>bservation</a:t>
            </a:r>
          </a:p>
          <a:p>
            <a:r>
              <a:rPr lang="fr-FR" sz="3600" dirty="0" smtClean="0">
                <a:solidFill>
                  <a:schemeClr val="accent1"/>
                </a:solidFill>
              </a:rPr>
              <a:t>R</a:t>
            </a:r>
            <a:r>
              <a:rPr lang="fr-FR" sz="3600" dirty="0" smtClean="0"/>
              <a:t>emplacement</a:t>
            </a:r>
          </a:p>
          <a:p>
            <a:r>
              <a:rPr lang="fr-FR" sz="3600" dirty="0" smtClean="0">
                <a:solidFill>
                  <a:schemeClr val="accent1"/>
                </a:solidFill>
              </a:rPr>
              <a:t>N</a:t>
            </a:r>
            <a:r>
              <a:rPr lang="fr-FR" sz="3600" dirty="0" smtClean="0"/>
              <a:t>égation</a:t>
            </a:r>
          </a:p>
          <a:p>
            <a:r>
              <a:rPr lang="fr-FR" sz="3600" b="1" u="sng" dirty="0" smtClean="0">
                <a:solidFill>
                  <a:schemeClr val="accent1"/>
                </a:solidFill>
              </a:rPr>
              <a:t>I</a:t>
            </a:r>
            <a:r>
              <a:rPr lang="fr-FR" sz="3600" b="1" u="sng" dirty="0" smtClean="0"/>
              <a:t>nsertion</a:t>
            </a:r>
            <a:endParaRPr lang="fr-FR" sz="3600" b="1" u="sng" dirty="0"/>
          </a:p>
        </p:txBody>
      </p:sp>
      <p:graphicFrame>
        <p:nvGraphicFramePr>
          <p:cNvPr id="6" name="Tableau 5"/>
          <p:cNvGraphicFramePr>
            <a:graphicFrameLocks noGrp="1"/>
          </p:cNvGraphicFramePr>
          <p:nvPr>
            <p:extLst>
              <p:ext uri="{D42A27DB-BD31-4B8C-83A1-F6EECF244321}">
                <p14:modId xmlns:p14="http://schemas.microsoft.com/office/powerpoint/2010/main" val="1018201110"/>
              </p:ext>
            </p:extLst>
          </p:nvPr>
        </p:nvGraphicFramePr>
        <p:xfrm>
          <a:off x="765051" y="230832"/>
          <a:ext cx="6158418" cy="903487"/>
        </p:xfrm>
        <a:graphic>
          <a:graphicData uri="http://schemas.openxmlformats.org/drawingml/2006/table">
            <a:tbl>
              <a:tblPr firstRow="1" bandRow="1">
                <a:tableStyleId>{5C22544A-7EE6-4342-B048-85BDC9FD1C3A}</a:tableStyleId>
              </a:tblPr>
              <a:tblGrid>
                <a:gridCol w="6158418"/>
              </a:tblGrid>
              <a:tr h="90348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smtClean="0"/>
                        <a:t>Marchant tranquillement dans la forêt, le Petit Chaperon rouge rencontre le loup.</a:t>
                      </a:r>
                    </a:p>
                  </a:txBody>
                  <a:tcPr anchor="ctr"/>
                </a:tc>
              </a:tr>
            </a:tbl>
          </a:graphicData>
        </a:graphic>
      </p:graphicFrame>
    </p:spTree>
    <p:extLst>
      <p:ext uri="{BB962C8B-B14F-4D97-AF65-F5344CB8AC3E}">
        <p14:creationId xmlns:p14="http://schemas.microsoft.com/office/powerpoint/2010/main" val="1710404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F10001024">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4" id="{972BB86E-8AFD-4DE8-800F-A08F6EC4E608}" vid="{B844A9D6-DE23-412A-B497-F6E208B22C16}"/>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7145</TotalTime>
  <Words>1604</Words>
  <Application>Microsoft Macintosh PowerPoint</Application>
  <PresentationFormat>Grand écran</PresentationFormat>
  <Paragraphs>256</Paragraphs>
  <Slides>48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48</vt:i4>
      </vt:variant>
    </vt:vector>
  </HeadingPairs>
  <TitlesOfParts>
    <vt:vector size="54" baseType="lpstr">
      <vt:lpstr>Calibri</vt:lpstr>
      <vt:lpstr>Gill Sans MT</vt:lpstr>
      <vt:lpstr>Impact</vt:lpstr>
      <vt:lpstr>Wingdings</vt:lpstr>
      <vt:lpstr>Arial</vt:lpstr>
      <vt:lpstr>TF10001024</vt:lpstr>
      <vt:lpstr>Les manipulations syntaxiques</vt:lpstr>
      <vt:lpstr>Formules à utiliser</vt:lpstr>
      <vt:lpstr>Le Verbe</vt:lpstr>
      <vt:lpstr>1 - Repérage des verbes conjugués</vt:lpstr>
      <vt:lpstr>Présentation PowerPoint</vt:lpstr>
      <vt:lpstr>#ORNI</vt:lpstr>
      <vt:lpstr>#ORNI</vt:lpstr>
      <vt:lpstr>#ORNI</vt:lpstr>
      <vt:lpstr>#ORNI</vt:lpstr>
      <vt:lpstr>Allez plus loin avec #ORNI</vt:lpstr>
      <vt:lpstr>2 – Détecteurs de verbes secondaires</vt:lpstr>
      <vt:lpstr>Les Détecteurs de verbes secondaires</vt:lpstr>
      <vt:lpstr>3 – Sélection du verbe principal</vt:lpstr>
      <vt:lpstr>Le verbe principal</vt:lpstr>
      <vt:lpstr>Le Groupe Sujet</vt:lpstr>
      <vt:lpstr>1 – Extraction entre : C’est […] QUI</vt:lpstr>
      <vt:lpstr>Objectifs</vt:lpstr>
      <vt:lpstr>Démarches</vt:lpstr>
      <vt:lpstr>Analyse de la phrase suivante</vt:lpstr>
      <vt:lpstr>étapes</vt:lpstr>
      <vt:lpstr>étapes</vt:lpstr>
      <vt:lpstr>étapes</vt:lpstr>
      <vt:lpstr>La question « qui est-ce qui ? »</vt:lpstr>
      <vt:lpstr>La question « qui est-ce qui ? »</vt:lpstr>
      <vt:lpstr>La Question « qui est-ce qui ? »</vt:lpstr>
      <vt:lpstr>La question « qui est-ce qui ? »</vt:lpstr>
      <vt:lpstr>La formule C’est + [GS] + QUI</vt:lpstr>
      <vt:lpstr>étapes</vt:lpstr>
      <vt:lpstr>2. Pronominalisation</vt:lpstr>
      <vt:lpstr>On remplace le GS par le pronom personnel correspondant</vt:lpstr>
      <vt:lpstr>Les groupes compléments</vt:lpstr>
      <vt:lpstr>Objectifs</vt:lpstr>
      <vt:lpstr>Délimitation des groupes</vt:lpstr>
      <vt:lpstr>Découpage des Groupes compléments</vt:lpstr>
      <vt:lpstr>Découpage des Groupes compléments</vt:lpstr>
      <vt:lpstr>Découpage des Groupes compléments</vt:lpstr>
      <vt:lpstr>Découpage des Groupes compléments</vt:lpstr>
      <vt:lpstr>Découpage des Groupes compléments</vt:lpstr>
      <vt:lpstr>Complément de Verbe ou complément de phrase?</vt:lpstr>
      <vt:lpstr>1. La Suppression</vt:lpstr>
      <vt:lpstr>Suppression du GC</vt:lpstr>
      <vt:lpstr>2. LE Déplacement</vt:lpstr>
      <vt:lpstr>déplacement du GC</vt:lpstr>
      <vt:lpstr>3. La Pronominalisation</vt:lpstr>
      <vt:lpstr>Pronominalisation du GC</vt:lpstr>
      <vt:lpstr>CV ou CP ?</vt:lpstr>
      <vt:lpstr>Complément de verbe ou complément de phrase ?</vt:lpstr>
      <vt:lpstr>Analyse finale</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manipulations syntaxiques</dc:title>
  <dc:creator>Utilisateur de Microsoft Office</dc:creator>
  <cp:lastModifiedBy>Utilisateur de Microsoft Office</cp:lastModifiedBy>
  <cp:revision>57</cp:revision>
  <dcterms:created xsi:type="dcterms:W3CDTF">2017-03-05T09:09:59Z</dcterms:created>
  <dcterms:modified xsi:type="dcterms:W3CDTF">2017-03-11T07:22:13Z</dcterms:modified>
</cp:coreProperties>
</file>