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7" r:id="rId2"/>
    <p:sldId id="258" r:id="rId3"/>
    <p:sldId id="259" r:id="rId4"/>
    <p:sldId id="256" r:id="rId5"/>
    <p:sldId id="260" r:id="rId6"/>
    <p:sldId id="261" r:id="rId7"/>
    <p:sldId id="262" r:id="rId8"/>
    <p:sldId id="263" r:id="rId9"/>
    <p:sldId id="265" r:id="rId10"/>
    <p:sldId id="264" r:id="rId11"/>
    <p:sldId id="267" r:id="rId12"/>
    <p:sldId id="268" r:id="rId13"/>
    <p:sldId id="269" r:id="rId14"/>
    <p:sldId id="271" r:id="rId15"/>
    <p:sldId id="272" r:id="rId16"/>
    <p:sldId id="281" r:id="rId17"/>
    <p:sldId id="283" r:id="rId18"/>
    <p:sldId id="275" r:id="rId19"/>
    <p:sldId id="284" r:id="rId20"/>
    <p:sldId id="285" r:id="rId21"/>
    <p:sldId id="286" r:id="rId22"/>
    <p:sldId id="287" r:id="rId23"/>
    <p:sldId id="288" r:id="rId24"/>
    <p:sldId id="290" r:id="rId25"/>
    <p:sldId id="291" r:id="rId26"/>
    <p:sldId id="293" r:id="rId27"/>
    <p:sldId id="294" r:id="rId28"/>
    <p:sldId id="295" r:id="rId29"/>
    <p:sldId id="296" r:id="rId30"/>
    <p:sldId id="297" r:id="rId31"/>
    <p:sldId id="298" r:id="rId32"/>
    <p:sldId id="299" r:id="rId33"/>
    <p:sldId id="300" r:id="rId34"/>
    <p:sldId id="301" r:id="rId35"/>
    <p:sldId id="303" r:id="rId36"/>
    <p:sldId id="304" r:id="rId37"/>
  </p:sldIdLst>
  <p:sldSz cx="9144000" cy="6858000" type="screen4x3"/>
  <p:notesSz cx="6888163" cy="100203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3CF161-B517-4E21-BFE1-702682D505B4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22748-6EF3-4229-90A7-1287141007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Verbes conjugués, verbes secondaires, verbe principal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22748-6EF3-4229-90A7-128714100769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Délimitation du G.S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22748-6EF3-4229-90A7-128714100769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Vérification par la pronominalisation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22748-6EF3-4229-90A7-128714100769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Pour chercher le ou les G.C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22748-6EF3-4229-90A7-128714100769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G. C. délimité , manipulations de déplacement et suppression pour différencier GC d’objet ou GC.</a:t>
            </a:r>
            <a:r>
              <a:rPr lang="fr-FR" baseline="0" dirty="0" smtClean="0"/>
              <a:t> Circonstanciel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22748-6EF3-4229-90A7-128714100769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Manipulation par la pronominalisation du GC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22748-6EF3-4229-90A7-128714100769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Identification du GC d’objet = COD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22748-6EF3-4229-90A7-128714100769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22748-6EF3-4229-90A7-128714100769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3E58-B4E1-4F6C-9D9D-54EC30C8EA58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7161-210B-4DE2-9F99-58BF44707A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74786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3E58-B4E1-4F6C-9D9D-54EC30C8EA58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7161-210B-4DE2-9F99-58BF44707A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01302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3E58-B4E1-4F6C-9D9D-54EC30C8EA58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7161-210B-4DE2-9F99-58BF44707A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49660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3E58-B4E1-4F6C-9D9D-54EC30C8EA58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7161-210B-4DE2-9F99-58BF44707A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915145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3E58-B4E1-4F6C-9D9D-54EC30C8EA58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7161-210B-4DE2-9F99-58BF44707A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732281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3E58-B4E1-4F6C-9D9D-54EC30C8EA58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7161-210B-4DE2-9F99-58BF44707A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423276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3E58-B4E1-4F6C-9D9D-54EC30C8EA58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7161-210B-4DE2-9F99-58BF44707A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41866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3E58-B4E1-4F6C-9D9D-54EC30C8EA58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7161-210B-4DE2-9F99-58BF44707A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40124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3E58-B4E1-4F6C-9D9D-54EC30C8EA58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7161-210B-4DE2-9F99-58BF44707A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169715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3E58-B4E1-4F6C-9D9D-54EC30C8EA58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7161-210B-4DE2-9F99-58BF44707A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49279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3E58-B4E1-4F6C-9D9D-54EC30C8EA58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7161-210B-4DE2-9F99-58BF44707A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862155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83E58-B4E1-4F6C-9D9D-54EC30C8EA58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E7161-210B-4DE2-9F99-58BF44707A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22369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639341"/>
            <a:ext cx="8229600" cy="452596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fr-FR" dirty="0" smtClean="0"/>
              <a:t>Charlemagne</a:t>
            </a:r>
            <a:r>
              <a:rPr lang="fr-FR" dirty="0"/>
              <a:t>, </a:t>
            </a:r>
            <a:r>
              <a:rPr lang="fr-FR" dirty="0" smtClean="0"/>
              <a:t>le grand vainqueur </a:t>
            </a:r>
            <a:r>
              <a:rPr lang="fr-FR" dirty="0"/>
              <a:t>des </a:t>
            </a:r>
            <a:r>
              <a:rPr lang="fr-FR" dirty="0" err="1"/>
              <a:t>Espagnes</a:t>
            </a:r>
            <a:r>
              <a:rPr lang="fr-FR" dirty="0"/>
              <a:t>, </a:t>
            </a:r>
            <a:r>
              <a:rPr lang="fr-FR" b="1" dirty="0">
                <a:solidFill>
                  <a:srgbClr val="FF0000"/>
                </a:solidFill>
              </a:rPr>
              <a:t>déclare</a:t>
            </a:r>
            <a:r>
              <a:rPr lang="fr-FR" dirty="0"/>
              <a:t> </a:t>
            </a:r>
            <a:r>
              <a:rPr lang="fr-FR" b="1" dirty="0"/>
              <a:t>qu’</a:t>
            </a:r>
            <a:r>
              <a:rPr lang="fr-FR" dirty="0"/>
              <a:t>on </a:t>
            </a:r>
            <a:r>
              <a:rPr lang="fr-FR" b="1" dirty="0"/>
              <a:t>fera</a:t>
            </a:r>
            <a:r>
              <a:rPr lang="fr-FR" dirty="0"/>
              <a:t> des </a:t>
            </a:r>
            <a:r>
              <a:rPr lang="fr-FR" dirty="0" smtClean="0"/>
              <a:t>chansons dans toutes ces montagnes sur ses guerriers tombés à Roncevaux devant des paysans.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62211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fr-FR" dirty="0" smtClean="0"/>
              <a:t>L’empereur à la barbe fleurie demande au duc pourquoi celui-ci ne lui a pas dit le nom de cette séduisante cité.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4065049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fr-FR" dirty="0" smtClean="0"/>
              <a:t>L’empereur à la barbe fleurie </a:t>
            </a:r>
            <a:r>
              <a:rPr lang="fr-FR" b="1" dirty="0" smtClean="0">
                <a:solidFill>
                  <a:srgbClr val="FF0000"/>
                </a:solidFill>
              </a:rPr>
              <a:t>demande</a:t>
            </a:r>
            <a:r>
              <a:rPr lang="fr-FR" dirty="0" smtClean="0"/>
              <a:t> au duc </a:t>
            </a:r>
            <a:r>
              <a:rPr lang="fr-FR" b="1" u="sng" dirty="0" smtClean="0"/>
              <a:t>pourquoi</a:t>
            </a:r>
            <a:r>
              <a:rPr lang="fr-FR" dirty="0" smtClean="0"/>
              <a:t> celui-ci </a:t>
            </a:r>
            <a:r>
              <a:rPr lang="fr-FR" b="1" dirty="0" smtClean="0"/>
              <a:t>ne</a:t>
            </a:r>
            <a:r>
              <a:rPr lang="fr-FR" dirty="0" smtClean="0"/>
              <a:t> lui </a:t>
            </a:r>
            <a:r>
              <a:rPr lang="fr-FR" b="1" dirty="0" smtClean="0"/>
              <a:t>a pas dit</a:t>
            </a:r>
            <a:r>
              <a:rPr lang="fr-FR" dirty="0" smtClean="0"/>
              <a:t> le nom de cette séduisante cité.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860169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fr-FR" b="1" dirty="0" smtClean="0">
                <a:solidFill>
                  <a:srgbClr val="FF0000"/>
                </a:solidFill>
              </a:rPr>
              <a:t>[</a:t>
            </a:r>
            <a:r>
              <a:rPr lang="fr-FR" dirty="0" smtClean="0"/>
              <a:t>L’empereur à la barbe fleurie</a:t>
            </a:r>
            <a:r>
              <a:rPr lang="fr-FR" b="1" dirty="0" smtClean="0">
                <a:solidFill>
                  <a:srgbClr val="FF0000"/>
                </a:solidFill>
              </a:rPr>
              <a:t>]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demande</a:t>
            </a:r>
            <a:r>
              <a:rPr lang="fr-FR" dirty="0" smtClean="0"/>
              <a:t> au duc </a:t>
            </a:r>
            <a:r>
              <a:rPr lang="fr-FR" b="1" u="sng" dirty="0" smtClean="0"/>
              <a:t>pourquoi</a:t>
            </a:r>
            <a:r>
              <a:rPr lang="fr-FR" dirty="0" smtClean="0"/>
              <a:t> celui-ci </a:t>
            </a:r>
            <a:r>
              <a:rPr lang="fr-FR" b="1" dirty="0" smtClean="0"/>
              <a:t>ne</a:t>
            </a:r>
            <a:r>
              <a:rPr lang="fr-FR" dirty="0" smtClean="0"/>
              <a:t> lui </a:t>
            </a:r>
            <a:r>
              <a:rPr lang="fr-FR" b="1" dirty="0" smtClean="0"/>
              <a:t>a pas dit</a:t>
            </a:r>
            <a:r>
              <a:rPr lang="fr-FR" dirty="0" smtClean="0"/>
              <a:t> le nom de cette séduisante cité.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526400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fr-FR" b="1" dirty="0" smtClean="0">
                <a:solidFill>
                  <a:srgbClr val="FF0000"/>
                </a:solidFill>
              </a:rPr>
              <a:t>[</a:t>
            </a:r>
            <a:r>
              <a:rPr lang="fr-FR" dirty="0" smtClean="0"/>
              <a:t>L’empereur à la barbe fleurie</a:t>
            </a:r>
            <a:r>
              <a:rPr lang="fr-FR" b="1" dirty="0" smtClean="0">
                <a:solidFill>
                  <a:srgbClr val="FF0000"/>
                </a:solidFill>
              </a:rPr>
              <a:t>]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demande</a:t>
            </a:r>
            <a:r>
              <a:rPr lang="fr-FR" dirty="0" smtClean="0"/>
              <a:t> au duc </a:t>
            </a:r>
            <a:r>
              <a:rPr lang="fr-FR" b="1" u="sng" dirty="0" smtClean="0"/>
              <a:t>pourquoi</a:t>
            </a:r>
            <a:r>
              <a:rPr lang="fr-FR" dirty="0" smtClean="0"/>
              <a:t> celui-ci </a:t>
            </a:r>
            <a:r>
              <a:rPr lang="fr-FR" b="1" dirty="0" smtClean="0"/>
              <a:t>ne</a:t>
            </a:r>
            <a:r>
              <a:rPr lang="fr-FR" dirty="0" smtClean="0"/>
              <a:t> lui </a:t>
            </a:r>
            <a:r>
              <a:rPr lang="fr-FR" b="1" dirty="0" smtClean="0"/>
              <a:t>a pas dit</a:t>
            </a:r>
            <a:r>
              <a:rPr lang="fr-FR" dirty="0" smtClean="0"/>
              <a:t> le nom de cette séduisante cité.</a:t>
            </a:r>
          </a:p>
          <a:p>
            <a:pPr algn="just"/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4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fr-FR" b="1" dirty="0" smtClean="0">
                <a:solidFill>
                  <a:srgbClr val="FF0000"/>
                </a:solidFill>
              </a:rPr>
              <a:t>[</a:t>
            </a:r>
            <a:r>
              <a:rPr lang="fr-FR" dirty="0" smtClean="0"/>
              <a:t>Il</a:t>
            </a:r>
            <a:r>
              <a:rPr lang="fr-FR" b="1" dirty="0" smtClean="0">
                <a:solidFill>
                  <a:srgbClr val="FF0000"/>
                </a:solidFill>
              </a:rPr>
              <a:t>]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demande</a:t>
            </a:r>
            <a:r>
              <a:rPr lang="fr-FR" dirty="0" smtClean="0"/>
              <a:t> au duc </a:t>
            </a:r>
            <a:r>
              <a:rPr lang="fr-FR" b="1" u="sng" dirty="0" smtClean="0"/>
              <a:t>pourquoi</a:t>
            </a:r>
            <a:r>
              <a:rPr lang="fr-FR" dirty="0" smtClean="0"/>
              <a:t> celui-ci </a:t>
            </a:r>
            <a:r>
              <a:rPr lang="fr-FR" b="1" dirty="0" smtClean="0"/>
              <a:t>ne</a:t>
            </a:r>
            <a:r>
              <a:rPr lang="fr-FR" dirty="0" smtClean="0"/>
              <a:t> lui </a:t>
            </a:r>
            <a:r>
              <a:rPr lang="fr-FR" b="1" dirty="0" smtClean="0"/>
              <a:t>a pas dit</a:t>
            </a:r>
            <a:r>
              <a:rPr lang="fr-FR" dirty="0" smtClean="0"/>
              <a:t> le nom de cette séduisante cité.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838587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fr-FR" b="1" dirty="0" smtClean="0">
                <a:solidFill>
                  <a:srgbClr val="FF0000"/>
                </a:solidFill>
              </a:rPr>
              <a:t>[</a:t>
            </a:r>
            <a:r>
              <a:rPr lang="fr-FR" dirty="0" smtClean="0"/>
              <a:t>L’empereur à la barbe fleurie</a:t>
            </a:r>
            <a:r>
              <a:rPr lang="fr-FR" b="1" dirty="0" smtClean="0">
                <a:solidFill>
                  <a:srgbClr val="FF0000"/>
                </a:solidFill>
              </a:rPr>
              <a:t>]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demande</a:t>
            </a:r>
            <a:r>
              <a:rPr lang="fr-FR" dirty="0" smtClean="0"/>
              <a:t> </a:t>
            </a:r>
            <a:r>
              <a:rPr lang="fr-FR" b="1" dirty="0" smtClean="0"/>
              <a:t>[</a:t>
            </a:r>
            <a:r>
              <a:rPr lang="fr-FR" dirty="0" smtClean="0"/>
              <a:t>au</a:t>
            </a:r>
          </a:p>
          <a:p>
            <a:pPr marL="0" indent="0">
              <a:buNone/>
            </a:pPr>
            <a:r>
              <a:rPr lang="fr-FR" sz="1400" dirty="0" smtClean="0"/>
              <a:t>                                              </a:t>
            </a:r>
            <a:r>
              <a:rPr lang="fr-FR" sz="1400" dirty="0" smtClean="0">
                <a:solidFill>
                  <a:srgbClr val="FF0000"/>
                </a:solidFill>
              </a:rPr>
              <a:t>Sujet du verbe demander</a:t>
            </a:r>
            <a:endParaRPr lang="fr-FR" sz="1400" dirty="0" smtClean="0"/>
          </a:p>
          <a:p>
            <a:pPr marL="0" indent="0">
              <a:buNone/>
            </a:pPr>
            <a:r>
              <a:rPr lang="fr-FR" dirty="0" smtClean="0"/>
              <a:t> duc</a:t>
            </a:r>
            <a:r>
              <a:rPr lang="fr-FR" b="1" dirty="0" smtClean="0"/>
              <a:t>]</a:t>
            </a:r>
            <a:r>
              <a:rPr lang="fr-FR" dirty="0" smtClean="0"/>
              <a:t> </a:t>
            </a:r>
            <a:r>
              <a:rPr lang="fr-FR" b="1" dirty="0" smtClean="0"/>
              <a:t>[</a:t>
            </a:r>
            <a:r>
              <a:rPr lang="fr-FR" b="1" u="sng" dirty="0" smtClean="0"/>
              <a:t>pourquoi</a:t>
            </a:r>
            <a:r>
              <a:rPr lang="fr-FR" dirty="0" smtClean="0"/>
              <a:t> celui-ci </a:t>
            </a:r>
            <a:r>
              <a:rPr lang="fr-FR" b="1" dirty="0" smtClean="0"/>
              <a:t>ne</a:t>
            </a:r>
            <a:r>
              <a:rPr lang="fr-FR" dirty="0" smtClean="0"/>
              <a:t> lui </a:t>
            </a:r>
            <a:r>
              <a:rPr lang="fr-FR" b="1" dirty="0" smtClean="0"/>
              <a:t>a pas dit</a:t>
            </a:r>
            <a:r>
              <a:rPr lang="fr-FR" dirty="0" smtClean="0"/>
              <a:t> le nom de cette séduisante cité.</a:t>
            </a:r>
            <a:r>
              <a:rPr lang="fr-FR" b="1" dirty="0" smtClean="0"/>
              <a:t>]</a:t>
            </a:r>
          </a:p>
          <a:p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8590910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[</a:t>
            </a:r>
            <a:r>
              <a:rPr lang="fr-FR" dirty="0" smtClean="0"/>
              <a:t>L’empereur à la barbe </a:t>
            </a:r>
          </a:p>
          <a:p>
            <a:pPr marL="0" indent="0">
              <a:buNone/>
            </a:pPr>
            <a:r>
              <a:rPr lang="fr-FR" sz="1400" dirty="0" smtClean="0"/>
              <a:t>              </a:t>
            </a:r>
            <a:r>
              <a:rPr lang="fr-FR" sz="1400" dirty="0" smtClean="0">
                <a:solidFill>
                  <a:srgbClr val="FF0000"/>
                </a:solidFill>
              </a:rPr>
              <a:t>sujet du verbe demander</a:t>
            </a:r>
            <a:endParaRPr lang="fr-FR" sz="1400" dirty="0"/>
          </a:p>
          <a:p>
            <a:pPr marL="0" indent="0">
              <a:buNone/>
            </a:pPr>
            <a:r>
              <a:rPr lang="fr-FR" dirty="0" smtClean="0"/>
              <a:t>     fleurie</a:t>
            </a:r>
            <a:r>
              <a:rPr lang="fr-FR" b="1" dirty="0" smtClean="0">
                <a:solidFill>
                  <a:srgbClr val="FF0000"/>
                </a:solidFill>
              </a:rPr>
              <a:t>]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demande</a:t>
            </a:r>
            <a:r>
              <a:rPr lang="fr-FR" dirty="0" smtClean="0"/>
              <a:t> </a:t>
            </a:r>
            <a:r>
              <a:rPr lang="fr-FR" b="1" dirty="0" smtClean="0"/>
              <a:t>[</a:t>
            </a:r>
            <a:r>
              <a:rPr lang="fr-FR" dirty="0" smtClean="0"/>
              <a:t>au</a:t>
            </a:r>
          </a:p>
          <a:p>
            <a:pPr marL="0" indent="0">
              <a:buNone/>
            </a:pPr>
            <a:r>
              <a:rPr lang="fr-FR" dirty="0" smtClean="0"/>
              <a:t>     duc</a:t>
            </a:r>
            <a:r>
              <a:rPr lang="fr-FR" b="1" dirty="0" smtClean="0"/>
              <a:t>]</a:t>
            </a:r>
            <a:r>
              <a:rPr lang="fr-FR" dirty="0" smtClean="0"/>
              <a:t> </a:t>
            </a:r>
            <a:r>
              <a:rPr lang="fr-FR" b="1" dirty="0" smtClean="0"/>
              <a:t>[</a:t>
            </a:r>
            <a:r>
              <a:rPr lang="fr-FR" b="1" u="sng" dirty="0" smtClean="0"/>
              <a:t>pourquoi</a:t>
            </a:r>
            <a:r>
              <a:rPr lang="fr-FR" dirty="0" smtClean="0"/>
              <a:t> celui-ci </a:t>
            </a:r>
            <a:r>
              <a:rPr lang="fr-FR" b="1" dirty="0" smtClean="0"/>
              <a:t>ne</a:t>
            </a:r>
          </a:p>
          <a:p>
            <a:pPr marL="0" indent="0">
              <a:buNone/>
            </a:pPr>
            <a:r>
              <a:rPr lang="fr-FR" dirty="0" smtClean="0"/>
              <a:t>     lui </a:t>
            </a:r>
            <a:r>
              <a:rPr lang="fr-FR" b="1" dirty="0" smtClean="0"/>
              <a:t>a pas dit</a:t>
            </a:r>
            <a:r>
              <a:rPr lang="fr-FR" dirty="0" smtClean="0"/>
              <a:t> le nom de cette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séduisante cité.</a:t>
            </a:r>
            <a:r>
              <a:rPr lang="fr-FR" b="1" dirty="0" smtClean="0"/>
              <a:t>]</a:t>
            </a:r>
          </a:p>
          <a:p>
            <a:endParaRPr lang="fr-FR" dirty="0" smtClean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4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fr-FR" b="1" dirty="0" smtClean="0">
                <a:solidFill>
                  <a:srgbClr val="FF0000"/>
                </a:solidFill>
              </a:rPr>
              <a:t>[</a:t>
            </a:r>
            <a:r>
              <a:rPr lang="fr-FR" dirty="0" smtClean="0"/>
              <a:t>L’empereur à la barbe </a:t>
            </a:r>
          </a:p>
          <a:p>
            <a:pPr marL="0" indent="0" algn="ctr">
              <a:buNone/>
            </a:pPr>
            <a:r>
              <a:rPr lang="fr-FR" sz="1400" dirty="0" smtClean="0">
                <a:solidFill>
                  <a:srgbClr val="FF0000"/>
                </a:solidFill>
              </a:rPr>
              <a:t>sujet du verbe demander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fleurie</a:t>
            </a:r>
            <a:r>
              <a:rPr lang="fr-FR" b="1" dirty="0" smtClean="0">
                <a:solidFill>
                  <a:srgbClr val="FF0000"/>
                </a:solidFill>
              </a:rPr>
              <a:t>]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00B0F0"/>
                </a:solidFill>
              </a:rPr>
              <a:t>[</a:t>
            </a:r>
            <a:r>
              <a:rPr lang="fr-FR" dirty="0" smtClean="0">
                <a:solidFill>
                  <a:srgbClr val="00B0F0"/>
                </a:solidFill>
              </a:rPr>
              <a:t>le</a:t>
            </a:r>
            <a:r>
              <a:rPr lang="fr-FR" b="1" dirty="0" smtClean="0">
                <a:solidFill>
                  <a:srgbClr val="00B0F0"/>
                </a:solidFill>
              </a:rPr>
              <a:t>]</a:t>
            </a:r>
            <a:r>
              <a:rPr lang="fr-FR" dirty="0" smtClean="0">
                <a:solidFill>
                  <a:srgbClr val="00B0F0"/>
                </a:solidFill>
              </a:rPr>
              <a:t> </a:t>
            </a:r>
            <a:r>
              <a:rPr lang="fr-FR" b="1" dirty="0" smtClean="0">
                <a:solidFill>
                  <a:srgbClr val="00B0F0"/>
                </a:solidFill>
              </a:rPr>
              <a:t>[</a:t>
            </a:r>
            <a:r>
              <a:rPr lang="fr-FR" dirty="0" smtClean="0">
                <a:solidFill>
                  <a:srgbClr val="00B0F0"/>
                </a:solidFill>
              </a:rPr>
              <a:t>lui</a:t>
            </a:r>
            <a:r>
              <a:rPr lang="fr-FR" b="1" dirty="0" smtClean="0">
                <a:solidFill>
                  <a:srgbClr val="00B0F0"/>
                </a:solidFill>
              </a:rPr>
              <a:t>]</a:t>
            </a:r>
            <a:r>
              <a:rPr lang="fr-FR" b="1" dirty="0" smtClean="0">
                <a:solidFill>
                  <a:srgbClr val="FF0000"/>
                </a:solidFill>
              </a:rPr>
              <a:t>demande</a:t>
            </a:r>
            <a:r>
              <a:rPr lang="fr-FR" dirty="0" smtClean="0">
                <a:solidFill>
                  <a:srgbClr val="FF0000"/>
                </a:solidFill>
              </a:rPr>
              <a:t>.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65313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fr-FR" b="1" dirty="0" smtClean="0">
                <a:solidFill>
                  <a:srgbClr val="FF0000"/>
                </a:solidFill>
              </a:rPr>
              <a:t>[</a:t>
            </a:r>
            <a:r>
              <a:rPr lang="fr-FR" dirty="0" smtClean="0"/>
              <a:t>L’empereur à la barbe fleurie</a:t>
            </a:r>
            <a:r>
              <a:rPr lang="fr-FR" b="1" dirty="0" smtClean="0">
                <a:solidFill>
                  <a:srgbClr val="FF0000"/>
                </a:solidFill>
              </a:rPr>
              <a:t>] demande</a:t>
            </a:r>
            <a:endParaRPr lang="fr-FR" b="1" dirty="0"/>
          </a:p>
          <a:p>
            <a:pPr marL="0" indent="0" algn="just">
              <a:buNone/>
            </a:pPr>
            <a:r>
              <a:rPr lang="fr-FR" b="1" dirty="0" smtClean="0">
                <a:solidFill>
                  <a:srgbClr val="00B0F0"/>
                </a:solidFill>
              </a:rPr>
              <a:t>[ </a:t>
            </a:r>
            <a:r>
              <a:rPr lang="fr-FR" dirty="0" smtClean="0"/>
              <a:t>au</a:t>
            </a:r>
            <a:r>
              <a:rPr lang="fr-FR" sz="1200" dirty="0" smtClean="0"/>
              <a:t>= </a:t>
            </a:r>
            <a:r>
              <a:rPr lang="fr-FR" sz="1800" dirty="0" err="1" smtClean="0"/>
              <a:t>à</a:t>
            </a:r>
            <a:r>
              <a:rPr lang="fr-FR" sz="1200" dirty="0" err="1" smtClean="0"/>
              <a:t>+le</a:t>
            </a:r>
            <a:r>
              <a:rPr lang="fr-FR" sz="1200" dirty="0" smtClean="0"/>
              <a:t>  </a:t>
            </a:r>
            <a:r>
              <a:rPr lang="fr-FR" dirty="0" smtClean="0"/>
              <a:t>duc</a:t>
            </a:r>
            <a:r>
              <a:rPr lang="fr-FR" b="1" dirty="0" smtClean="0">
                <a:solidFill>
                  <a:srgbClr val="00B0F0"/>
                </a:solidFill>
              </a:rPr>
              <a:t>]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00B0F0"/>
                </a:solidFill>
              </a:rPr>
              <a:t>[</a:t>
            </a:r>
            <a:r>
              <a:rPr lang="fr-FR" b="1" u="sng" dirty="0" smtClean="0"/>
              <a:t>pourquoi</a:t>
            </a:r>
            <a:r>
              <a:rPr lang="fr-FR" dirty="0" smtClean="0"/>
              <a:t> celui-ci </a:t>
            </a:r>
            <a:r>
              <a:rPr lang="fr-FR" b="1" dirty="0" smtClean="0"/>
              <a:t>ne</a:t>
            </a:r>
            <a:r>
              <a:rPr lang="fr-FR" dirty="0" smtClean="0"/>
              <a:t> lui </a:t>
            </a:r>
            <a:r>
              <a:rPr lang="fr-FR" b="1" dirty="0" smtClean="0"/>
              <a:t>a pas dit</a:t>
            </a:r>
            <a:r>
              <a:rPr lang="fr-FR" dirty="0" smtClean="0"/>
              <a:t> le </a:t>
            </a:r>
          </a:p>
          <a:p>
            <a:pPr marL="0" indent="0" algn="just">
              <a:buNone/>
            </a:pPr>
            <a:r>
              <a:rPr lang="fr-FR" sz="1400" dirty="0">
                <a:solidFill>
                  <a:srgbClr val="00B0F0"/>
                </a:solidFill>
              </a:rPr>
              <a:t> C.O.I. du verbe demander</a:t>
            </a:r>
            <a:endParaRPr lang="fr-FR" sz="1400" dirty="0"/>
          </a:p>
          <a:p>
            <a:pPr marL="0" indent="0" algn="just">
              <a:buNone/>
            </a:pPr>
            <a:r>
              <a:rPr lang="fr-FR" dirty="0" smtClean="0"/>
              <a:t>nom de cette séduisante cité</a:t>
            </a:r>
            <a:r>
              <a:rPr lang="fr-FR" dirty="0" smtClean="0">
                <a:solidFill>
                  <a:srgbClr val="00B0F0"/>
                </a:solidFill>
              </a:rPr>
              <a:t>.</a:t>
            </a:r>
            <a:r>
              <a:rPr lang="fr-FR" b="1" dirty="0" smtClean="0">
                <a:solidFill>
                  <a:srgbClr val="00B0F0"/>
                </a:solidFill>
              </a:rPr>
              <a:t>]</a:t>
            </a:r>
          </a:p>
          <a:p>
            <a:pPr marL="0" indent="0" algn="just">
              <a:buNone/>
            </a:pPr>
            <a:r>
              <a:rPr lang="fr-FR" sz="1400" dirty="0" smtClean="0">
                <a:solidFill>
                  <a:srgbClr val="00B0F0"/>
                </a:solidFill>
              </a:rPr>
              <a:t>                                     C.O.D du verbe demander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3" name="Ellipse 2"/>
          <p:cNvSpPr/>
          <p:nvPr/>
        </p:nvSpPr>
        <p:spPr>
          <a:xfrm>
            <a:off x="683568" y="3068960"/>
            <a:ext cx="93610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17476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fr-FR" b="1" dirty="0">
                <a:solidFill>
                  <a:srgbClr val="FF0000"/>
                </a:solidFill>
              </a:rPr>
              <a:t>[</a:t>
            </a:r>
            <a:r>
              <a:rPr lang="fr-FR" dirty="0"/>
              <a:t>L’empereur à la barbe fleurie</a:t>
            </a:r>
            <a:r>
              <a:rPr lang="fr-FR" b="1" dirty="0">
                <a:solidFill>
                  <a:srgbClr val="FF0000"/>
                </a:solidFill>
              </a:rPr>
              <a:t>] demande</a:t>
            </a:r>
            <a:endParaRPr lang="fr-FR" b="1" dirty="0"/>
          </a:p>
          <a:p>
            <a:pPr marL="0" indent="0" algn="just">
              <a:buNone/>
            </a:pPr>
            <a:r>
              <a:rPr lang="fr-FR" b="1" dirty="0">
                <a:solidFill>
                  <a:srgbClr val="00B0F0"/>
                </a:solidFill>
              </a:rPr>
              <a:t>[ </a:t>
            </a:r>
            <a:r>
              <a:rPr lang="fr-FR" dirty="0"/>
              <a:t>au</a:t>
            </a:r>
            <a:r>
              <a:rPr lang="fr-FR" sz="1200" dirty="0"/>
              <a:t>= </a:t>
            </a:r>
            <a:r>
              <a:rPr lang="fr-FR" sz="1800" dirty="0" err="1"/>
              <a:t>à</a:t>
            </a:r>
            <a:r>
              <a:rPr lang="fr-FR" sz="1200" dirty="0" err="1"/>
              <a:t>+le</a:t>
            </a:r>
            <a:r>
              <a:rPr lang="fr-FR" sz="1200" dirty="0"/>
              <a:t>  </a:t>
            </a:r>
            <a:r>
              <a:rPr lang="fr-FR" dirty="0"/>
              <a:t>duc</a:t>
            </a:r>
            <a:r>
              <a:rPr lang="fr-FR" b="1" dirty="0">
                <a:solidFill>
                  <a:srgbClr val="00B0F0"/>
                </a:solidFill>
              </a:rPr>
              <a:t>]</a:t>
            </a:r>
            <a:r>
              <a:rPr lang="fr-FR" dirty="0"/>
              <a:t> </a:t>
            </a:r>
            <a:r>
              <a:rPr lang="fr-FR" b="1" dirty="0">
                <a:solidFill>
                  <a:srgbClr val="00B0F0"/>
                </a:solidFill>
              </a:rPr>
              <a:t>[</a:t>
            </a:r>
            <a:r>
              <a:rPr lang="fr-FR" b="1" u="sng" dirty="0"/>
              <a:t>pourquoi</a:t>
            </a:r>
            <a:r>
              <a:rPr lang="fr-FR" dirty="0"/>
              <a:t> celui-ci </a:t>
            </a:r>
            <a:r>
              <a:rPr lang="fr-FR" b="1" dirty="0"/>
              <a:t>ne</a:t>
            </a:r>
            <a:r>
              <a:rPr lang="fr-FR" dirty="0"/>
              <a:t> lui </a:t>
            </a:r>
            <a:r>
              <a:rPr lang="fr-FR" b="1" dirty="0"/>
              <a:t>a pas dit</a:t>
            </a:r>
            <a:r>
              <a:rPr lang="fr-FR" dirty="0"/>
              <a:t> le </a:t>
            </a:r>
          </a:p>
          <a:p>
            <a:pPr marL="0" indent="0" algn="just">
              <a:buNone/>
            </a:pPr>
            <a:r>
              <a:rPr lang="fr-FR" sz="1400" dirty="0">
                <a:solidFill>
                  <a:srgbClr val="00B0F0"/>
                </a:solidFill>
              </a:rPr>
              <a:t> C.O.I. du verbe demander</a:t>
            </a:r>
            <a:endParaRPr lang="fr-FR" sz="1400" dirty="0"/>
          </a:p>
          <a:p>
            <a:pPr marL="0" indent="0" algn="just">
              <a:buNone/>
            </a:pPr>
            <a:r>
              <a:rPr lang="fr-FR" dirty="0"/>
              <a:t>nom de cette séduisante cité</a:t>
            </a:r>
            <a:r>
              <a:rPr lang="fr-FR" dirty="0">
                <a:solidFill>
                  <a:srgbClr val="00B0F0"/>
                </a:solidFill>
              </a:rPr>
              <a:t>.</a:t>
            </a:r>
            <a:r>
              <a:rPr lang="fr-FR" b="1" dirty="0">
                <a:solidFill>
                  <a:srgbClr val="00B0F0"/>
                </a:solidFill>
              </a:rPr>
              <a:t>]</a:t>
            </a:r>
          </a:p>
          <a:p>
            <a:pPr marL="0" indent="0" algn="just">
              <a:buNone/>
            </a:pPr>
            <a:r>
              <a:rPr lang="fr-FR" sz="1400" dirty="0">
                <a:solidFill>
                  <a:srgbClr val="00B0F0"/>
                </a:solidFill>
              </a:rPr>
              <a:t>                                     C.O.D du verbe demander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683568" y="2852936"/>
            <a:ext cx="936104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53750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fr-FR" sz="1400" dirty="0" smtClean="0">
                <a:solidFill>
                  <a:srgbClr val="FF0000"/>
                </a:solidFill>
              </a:rPr>
              <a:t>                             </a:t>
            </a:r>
            <a:r>
              <a:rPr lang="fr-FR" sz="1400" b="1" dirty="0" smtClean="0">
                <a:solidFill>
                  <a:srgbClr val="FF0000"/>
                </a:solidFill>
              </a:rPr>
              <a:t>G.N</a:t>
            </a:r>
            <a:r>
              <a:rPr lang="fr-FR" sz="1400" dirty="0" smtClean="0">
                <a:solidFill>
                  <a:srgbClr val="FF0000"/>
                </a:solidFill>
              </a:rPr>
              <a:t>.</a:t>
            </a:r>
            <a:endParaRPr lang="fr-FR" sz="1400" dirty="0">
              <a:solidFill>
                <a:srgbClr val="FF0000"/>
              </a:solidFill>
            </a:endParaRPr>
          </a:p>
          <a:p>
            <a:r>
              <a:rPr lang="fr-FR" b="1" dirty="0" smtClean="0">
                <a:solidFill>
                  <a:srgbClr val="FF0000"/>
                </a:solidFill>
              </a:rPr>
              <a:t>[</a:t>
            </a:r>
            <a:r>
              <a:rPr lang="fr-FR" dirty="0" smtClean="0"/>
              <a:t>L’</a:t>
            </a:r>
            <a:r>
              <a:rPr lang="fr-FR" u="sng" dirty="0" smtClean="0">
                <a:solidFill>
                  <a:srgbClr val="FF0000"/>
                </a:solidFill>
              </a:rPr>
              <a:t>empereur</a:t>
            </a:r>
            <a:r>
              <a:rPr lang="fr-FR" dirty="0" smtClean="0"/>
              <a:t> à la barbe fleurie</a:t>
            </a:r>
            <a:r>
              <a:rPr lang="fr-FR" b="1" dirty="0" smtClean="0">
                <a:solidFill>
                  <a:srgbClr val="FF0000"/>
                </a:solidFill>
              </a:rPr>
              <a:t>]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demande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00B0F0"/>
                </a:solidFill>
              </a:rPr>
              <a:t>[</a:t>
            </a:r>
            <a:r>
              <a:rPr lang="fr-FR" dirty="0" smtClean="0"/>
              <a:t>au</a:t>
            </a:r>
          </a:p>
          <a:p>
            <a:pPr marL="0" indent="0">
              <a:buNone/>
            </a:pPr>
            <a:r>
              <a:rPr lang="fr-FR" sz="1400" dirty="0" smtClean="0">
                <a:solidFill>
                  <a:srgbClr val="00B0F0"/>
                </a:solidFill>
              </a:rPr>
              <a:t>.</a:t>
            </a:r>
            <a:r>
              <a:rPr lang="fr-FR" sz="1400" dirty="0" smtClean="0"/>
              <a:t>                 </a:t>
            </a:r>
            <a:r>
              <a:rPr lang="fr-FR" sz="1400" b="1" dirty="0" smtClean="0">
                <a:solidFill>
                  <a:srgbClr val="FF0000"/>
                </a:solidFill>
              </a:rPr>
              <a:t>Sujet du verbe demander</a:t>
            </a:r>
            <a:r>
              <a:rPr lang="fr-FR" sz="1400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fr-FR" sz="1400" dirty="0" smtClean="0">
                <a:solidFill>
                  <a:srgbClr val="00B0F0"/>
                </a:solidFill>
              </a:rPr>
              <a:t>  </a:t>
            </a:r>
          </a:p>
          <a:p>
            <a:pPr marL="0" indent="0">
              <a:buNone/>
            </a:pPr>
            <a:r>
              <a:rPr lang="fr-FR" sz="1400" dirty="0" smtClean="0">
                <a:solidFill>
                  <a:srgbClr val="00B0F0"/>
                </a:solidFill>
              </a:rPr>
              <a:t>         </a:t>
            </a:r>
            <a:r>
              <a:rPr lang="fr-FR" sz="1400" b="1" dirty="0" smtClean="0">
                <a:solidFill>
                  <a:srgbClr val="00B0F0"/>
                </a:solidFill>
              </a:rPr>
              <a:t>G.N</a:t>
            </a:r>
            <a:r>
              <a:rPr lang="fr-FR" sz="1400" dirty="0">
                <a:solidFill>
                  <a:srgbClr val="00B0F0"/>
                </a:solidFill>
              </a:rPr>
              <a:t>. </a:t>
            </a:r>
            <a:r>
              <a:rPr lang="fr-FR" sz="1400" dirty="0" smtClean="0">
                <a:solidFill>
                  <a:srgbClr val="00B0F0"/>
                </a:solidFill>
              </a:rPr>
              <a:t>                                                                                                                           </a:t>
            </a:r>
            <a:r>
              <a:rPr lang="fr-FR" sz="1400" b="1" dirty="0" err="1" smtClean="0">
                <a:solidFill>
                  <a:srgbClr val="00B0F0"/>
                </a:solidFill>
              </a:rPr>
              <a:t>Prop</a:t>
            </a:r>
            <a:r>
              <a:rPr lang="fr-FR" sz="1400" b="1" dirty="0">
                <a:solidFill>
                  <a:srgbClr val="00B0F0"/>
                </a:solidFill>
              </a:rPr>
              <a:t>. </a:t>
            </a:r>
            <a:r>
              <a:rPr lang="fr-FR" sz="1400" b="1" dirty="0" smtClean="0">
                <a:solidFill>
                  <a:srgbClr val="00B0F0"/>
                </a:solidFill>
              </a:rPr>
              <a:t>Subordonnée</a:t>
            </a:r>
          </a:p>
          <a:p>
            <a:pPr marL="0" indent="0">
              <a:buNone/>
            </a:pPr>
            <a:r>
              <a:rPr lang="fr-FR" dirty="0" smtClean="0"/>
              <a:t>   </a:t>
            </a:r>
            <a:r>
              <a:rPr lang="fr-FR" u="sng" dirty="0" smtClean="0">
                <a:solidFill>
                  <a:srgbClr val="FF0000"/>
                </a:solidFill>
              </a:rPr>
              <a:t>duc</a:t>
            </a:r>
            <a:r>
              <a:rPr lang="fr-FR" b="1" dirty="0" smtClean="0">
                <a:solidFill>
                  <a:srgbClr val="00B0F0"/>
                </a:solidFill>
              </a:rPr>
              <a:t>]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00B0F0"/>
                </a:solidFill>
              </a:rPr>
              <a:t>[</a:t>
            </a:r>
            <a:r>
              <a:rPr lang="fr-FR" b="1" u="sng" dirty="0" smtClean="0"/>
              <a:t>pourquoi</a:t>
            </a:r>
            <a:r>
              <a:rPr lang="fr-FR" dirty="0" smtClean="0"/>
              <a:t> celui-ci </a:t>
            </a:r>
            <a:r>
              <a:rPr lang="fr-FR" b="1" dirty="0" smtClean="0"/>
              <a:t>ne</a:t>
            </a:r>
            <a:r>
              <a:rPr lang="fr-FR" dirty="0" smtClean="0"/>
              <a:t> lui </a:t>
            </a:r>
            <a:r>
              <a:rPr lang="fr-FR" b="1" dirty="0" smtClean="0"/>
              <a:t>a pas dit</a:t>
            </a:r>
            <a:r>
              <a:rPr lang="fr-FR" dirty="0" smtClean="0"/>
              <a:t> le nom </a:t>
            </a:r>
          </a:p>
          <a:p>
            <a:pPr marL="0" indent="0">
              <a:buNone/>
            </a:pPr>
            <a:r>
              <a:rPr lang="fr-FR" sz="1400" dirty="0">
                <a:solidFill>
                  <a:srgbClr val="00B0F0"/>
                </a:solidFill>
              </a:rPr>
              <a:t> </a:t>
            </a:r>
            <a:r>
              <a:rPr lang="fr-FR" sz="1400" dirty="0" smtClean="0">
                <a:solidFill>
                  <a:srgbClr val="00B0F0"/>
                </a:solidFill>
              </a:rPr>
              <a:t>       </a:t>
            </a:r>
            <a:r>
              <a:rPr lang="fr-FR" sz="1400" b="1" dirty="0" smtClean="0">
                <a:solidFill>
                  <a:srgbClr val="00B0F0"/>
                </a:solidFill>
              </a:rPr>
              <a:t>C.O.I  du verbe demander                                                                                     C.O.D du verbe demander</a:t>
            </a:r>
          </a:p>
          <a:p>
            <a:pPr marL="0" indent="0">
              <a:buNone/>
            </a:pPr>
            <a:r>
              <a:rPr lang="fr-FR" dirty="0" smtClean="0"/>
              <a:t>   de cette séduisante cité.</a:t>
            </a:r>
            <a:r>
              <a:rPr lang="fr-FR" b="1" dirty="0" smtClean="0">
                <a:solidFill>
                  <a:srgbClr val="00B0F0"/>
                </a:solidFill>
              </a:rPr>
              <a:t>]</a:t>
            </a:r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40372952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fr-FR" dirty="0" smtClean="0"/>
              <a:t>Quand je reviendrai tout noir et tout brûlé dans ma ville de Gand, ma femme qui déjà peut-être a quelque amant pensera que désormais son mari est un Maure.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71597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fr-FR" b="1" dirty="0" smtClean="0">
                <a:solidFill>
                  <a:srgbClr val="FF0000"/>
                </a:solidFill>
              </a:rPr>
              <a:t>[</a:t>
            </a:r>
            <a:r>
              <a:rPr lang="fr-FR" dirty="0" smtClean="0"/>
              <a:t>Charlemagne, le grand </a:t>
            </a:r>
            <a:r>
              <a:rPr lang="fr-FR" dirty="0"/>
              <a:t>vainqueur des </a:t>
            </a:r>
            <a:r>
              <a:rPr lang="fr-FR" dirty="0" err="1"/>
              <a:t>Espagnes</a:t>
            </a:r>
            <a:r>
              <a:rPr lang="fr-FR" dirty="0" smtClean="0"/>
              <a:t>,</a:t>
            </a:r>
            <a:r>
              <a:rPr lang="fr-FR" b="1" dirty="0" smtClean="0">
                <a:solidFill>
                  <a:srgbClr val="FF0000"/>
                </a:solidFill>
              </a:rPr>
              <a:t>]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déclare</a:t>
            </a:r>
            <a:r>
              <a:rPr lang="fr-FR" dirty="0" smtClean="0"/>
              <a:t> </a:t>
            </a:r>
            <a:r>
              <a:rPr lang="fr-FR" b="1" dirty="0" smtClean="0"/>
              <a:t>qu’</a:t>
            </a:r>
            <a:r>
              <a:rPr lang="fr-FR" dirty="0" smtClean="0"/>
              <a:t>on </a:t>
            </a:r>
            <a:r>
              <a:rPr lang="fr-FR" b="1" dirty="0" smtClean="0"/>
              <a:t>fera</a:t>
            </a:r>
            <a:r>
              <a:rPr lang="fr-FR" dirty="0" smtClean="0"/>
              <a:t> des chansons dans toutes ces montagnes sur ses guerriers tombés à </a:t>
            </a:r>
            <a:r>
              <a:rPr lang="fr-FR" dirty="0"/>
              <a:t>R</a:t>
            </a:r>
            <a:r>
              <a:rPr lang="fr-FR" dirty="0" smtClean="0"/>
              <a:t>oncevaux devant des paysans.</a:t>
            </a:r>
          </a:p>
          <a:p>
            <a:pPr algn="just"/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9112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fr-FR" b="1" dirty="0" smtClean="0"/>
              <a:t>Quand</a:t>
            </a:r>
            <a:r>
              <a:rPr lang="fr-FR" dirty="0" smtClean="0"/>
              <a:t> je </a:t>
            </a:r>
            <a:r>
              <a:rPr lang="fr-FR" b="1" dirty="0" smtClean="0"/>
              <a:t>reviendrai</a:t>
            </a:r>
            <a:r>
              <a:rPr lang="fr-FR" dirty="0" smtClean="0"/>
              <a:t> tout noir et tout brûlé dans ma ville de Gand, ma femme </a:t>
            </a:r>
            <a:r>
              <a:rPr lang="fr-FR" b="1" dirty="0" smtClean="0"/>
              <a:t>qui</a:t>
            </a:r>
            <a:r>
              <a:rPr lang="fr-FR" dirty="0" smtClean="0"/>
              <a:t> déjà peut-être </a:t>
            </a:r>
            <a:r>
              <a:rPr lang="fr-FR" b="1" dirty="0" smtClean="0"/>
              <a:t>a</a:t>
            </a:r>
            <a:r>
              <a:rPr lang="fr-FR" dirty="0" smtClean="0"/>
              <a:t> quelque amant </a:t>
            </a:r>
            <a:r>
              <a:rPr lang="fr-FR" b="1" dirty="0" smtClean="0">
                <a:solidFill>
                  <a:srgbClr val="FF0000"/>
                </a:solidFill>
              </a:rPr>
              <a:t>pensera</a:t>
            </a:r>
            <a:r>
              <a:rPr lang="fr-FR" dirty="0" smtClean="0"/>
              <a:t> </a:t>
            </a:r>
            <a:r>
              <a:rPr lang="fr-FR" b="1" dirty="0" smtClean="0"/>
              <a:t>que</a:t>
            </a:r>
            <a:r>
              <a:rPr lang="fr-FR" dirty="0" smtClean="0"/>
              <a:t> désormais son mari </a:t>
            </a:r>
            <a:r>
              <a:rPr lang="fr-FR" b="1" dirty="0" smtClean="0"/>
              <a:t>est</a:t>
            </a:r>
            <a:r>
              <a:rPr lang="fr-FR" dirty="0" smtClean="0"/>
              <a:t> un Maure.</a:t>
            </a:r>
          </a:p>
          <a:p>
            <a:pPr marL="0" indent="0" algn="just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2129298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fr-FR" b="1" dirty="0" smtClean="0"/>
              <a:t>Quand</a:t>
            </a:r>
            <a:r>
              <a:rPr lang="fr-FR" dirty="0" smtClean="0"/>
              <a:t> je </a:t>
            </a:r>
            <a:r>
              <a:rPr lang="fr-FR" b="1" dirty="0" smtClean="0"/>
              <a:t>reviendrai</a:t>
            </a:r>
            <a:r>
              <a:rPr lang="fr-FR" dirty="0" smtClean="0"/>
              <a:t> tout noir et tout brûlé dans ma ville de Gand, </a:t>
            </a:r>
            <a:r>
              <a:rPr lang="fr-FR" b="1" dirty="0" smtClean="0">
                <a:solidFill>
                  <a:srgbClr val="FF0000"/>
                </a:solidFill>
              </a:rPr>
              <a:t>[</a:t>
            </a:r>
            <a:r>
              <a:rPr lang="fr-FR" dirty="0" smtClean="0"/>
              <a:t>ma femme </a:t>
            </a:r>
            <a:r>
              <a:rPr lang="fr-FR" b="1" dirty="0" smtClean="0"/>
              <a:t>qui</a:t>
            </a:r>
            <a:r>
              <a:rPr lang="fr-FR" dirty="0" smtClean="0"/>
              <a:t> déjà peut-être </a:t>
            </a:r>
            <a:r>
              <a:rPr lang="fr-FR" b="1" dirty="0" smtClean="0"/>
              <a:t>a</a:t>
            </a:r>
            <a:r>
              <a:rPr lang="fr-FR" dirty="0" smtClean="0"/>
              <a:t> quelque amant</a:t>
            </a:r>
            <a:r>
              <a:rPr lang="fr-FR" b="1" dirty="0" smtClean="0">
                <a:solidFill>
                  <a:srgbClr val="FF0000"/>
                </a:solidFill>
              </a:rPr>
              <a:t>]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pensera</a:t>
            </a:r>
            <a:r>
              <a:rPr lang="fr-FR" dirty="0" smtClean="0"/>
              <a:t> </a:t>
            </a:r>
            <a:r>
              <a:rPr lang="fr-FR" b="1" dirty="0" smtClean="0"/>
              <a:t>que</a:t>
            </a:r>
            <a:r>
              <a:rPr lang="fr-FR" dirty="0" smtClean="0"/>
              <a:t> désormais son mari </a:t>
            </a:r>
            <a:r>
              <a:rPr lang="fr-FR" b="1" dirty="0" smtClean="0"/>
              <a:t>est</a:t>
            </a:r>
            <a:r>
              <a:rPr lang="fr-FR" dirty="0" smtClean="0"/>
              <a:t> un Maure.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8078052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fr-FR" b="1" dirty="0" smtClean="0"/>
              <a:t>Quand</a:t>
            </a:r>
            <a:r>
              <a:rPr lang="fr-FR" dirty="0" smtClean="0"/>
              <a:t> je </a:t>
            </a:r>
            <a:r>
              <a:rPr lang="fr-FR" b="1" dirty="0" smtClean="0"/>
              <a:t>reviendrai</a:t>
            </a:r>
            <a:r>
              <a:rPr lang="fr-FR" dirty="0" smtClean="0"/>
              <a:t> tout noir et tout brûlé dans ma ville de Gand, </a:t>
            </a:r>
            <a:r>
              <a:rPr lang="fr-FR" b="1" dirty="0" smtClean="0">
                <a:solidFill>
                  <a:srgbClr val="FF0000"/>
                </a:solidFill>
              </a:rPr>
              <a:t>[</a:t>
            </a:r>
            <a:r>
              <a:rPr lang="fr-FR" dirty="0" smtClean="0"/>
              <a:t>ma femme </a:t>
            </a:r>
            <a:r>
              <a:rPr lang="fr-FR" b="1" dirty="0" smtClean="0"/>
              <a:t>qui</a:t>
            </a:r>
            <a:r>
              <a:rPr lang="fr-FR" dirty="0" smtClean="0"/>
              <a:t> déjà peut-être </a:t>
            </a:r>
            <a:r>
              <a:rPr lang="fr-FR" b="1" dirty="0" smtClean="0"/>
              <a:t>a</a:t>
            </a:r>
            <a:r>
              <a:rPr lang="fr-FR" dirty="0" smtClean="0"/>
              <a:t> quelque amant</a:t>
            </a:r>
            <a:r>
              <a:rPr lang="fr-FR" b="1" dirty="0" smtClean="0">
                <a:solidFill>
                  <a:srgbClr val="FF0000"/>
                </a:solidFill>
              </a:rPr>
              <a:t>]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pensera</a:t>
            </a:r>
            <a:r>
              <a:rPr lang="fr-FR" dirty="0" smtClean="0"/>
              <a:t> </a:t>
            </a:r>
            <a:r>
              <a:rPr lang="fr-FR" b="1" dirty="0" smtClean="0"/>
              <a:t>que</a:t>
            </a:r>
            <a:r>
              <a:rPr lang="fr-FR" dirty="0" smtClean="0"/>
              <a:t> désormais son mari </a:t>
            </a:r>
            <a:r>
              <a:rPr lang="fr-FR" b="1" dirty="0" smtClean="0"/>
              <a:t>est</a:t>
            </a:r>
            <a:r>
              <a:rPr lang="fr-FR" dirty="0" smtClean="0"/>
              <a:t> un Maure.</a:t>
            </a:r>
          </a:p>
          <a:p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4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fr-FR" b="1" dirty="0" smtClean="0"/>
              <a:t>Quand</a:t>
            </a:r>
            <a:r>
              <a:rPr lang="fr-FR" dirty="0" smtClean="0"/>
              <a:t> je </a:t>
            </a:r>
            <a:r>
              <a:rPr lang="fr-FR" b="1" dirty="0" smtClean="0"/>
              <a:t>reviendrai</a:t>
            </a:r>
            <a:r>
              <a:rPr lang="fr-FR" dirty="0" smtClean="0"/>
              <a:t> tout noir et tout brûlé dans ma ville de Gand, </a:t>
            </a:r>
            <a:r>
              <a:rPr lang="fr-FR" b="1" dirty="0" smtClean="0">
                <a:solidFill>
                  <a:srgbClr val="FF0000"/>
                </a:solidFill>
              </a:rPr>
              <a:t>[</a:t>
            </a:r>
            <a:r>
              <a:rPr lang="fr-FR" dirty="0"/>
              <a:t>e</a:t>
            </a:r>
            <a:r>
              <a:rPr lang="fr-FR" dirty="0" smtClean="0"/>
              <a:t>lle</a:t>
            </a:r>
            <a:r>
              <a:rPr lang="fr-FR" b="1" dirty="0" smtClean="0">
                <a:solidFill>
                  <a:srgbClr val="FF0000"/>
                </a:solidFill>
              </a:rPr>
              <a:t>]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pensera</a:t>
            </a:r>
            <a:r>
              <a:rPr lang="fr-FR" dirty="0" smtClean="0"/>
              <a:t> </a:t>
            </a:r>
            <a:r>
              <a:rPr lang="fr-FR" b="1" dirty="0" smtClean="0"/>
              <a:t>que</a:t>
            </a:r>
            <a:r>
              <a:rPr lang="fr-FR" dirty="0" smtClean="0"/>
              <a:t> désormais son mari </a:t>
            </a:r>
            <a:r>
              <a:rPr lang="fr-FR" b="1" dirty="0" smtClean="0"/>
              <a:t>est</a:t>
            </a:r>
            <a:r>
              <a:rPr lang="fr-FR" dirty="0" smtClean="0"/>
              <a:t> un Maure.</a:t>
            </a:r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8932893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fr-FR" b="1" dirty="0" smtClean="0"/>
              <a:t>[Quand</a:t>
            </a:r>
            <a:r>
              <a:rPr lang="fr-FR" dirty="0" smtClean="0"/>
              <a:t> je </a:t>
            </a:r>
            <a:r>
              <a:rPr lang="fr-FR" b="1" dirty="0" smtClean="0"/>
              <a:t>reviendrai</a:t>
            </a:r>
            <a:r>
              <a:rPr lang="fr-FR" dirty="0" smtClean="0"/>
              <a:t> tout noir et tout brûlé dans ma ville de Gand</a:t>
            </a:r>
            <a:r>
              <a:rPr lang="fr-FR" b="1" dirty="0" smtClean="0"/>
              <a:t>]</a:t>
            </a:r>
            <a:r>
              <a:rPr lang="fr-FR" dirty="0" smtClean="0"/>
              <a:t>, </a:t>
            </a:r>
            <a:r>
              <a:rPr lang="fr-FR" b="1" dirty="0" smtClean="0">
                <a:solidFill>
                  <a:srgbClr val="FF0000"/>
                </a:solidFill>
              </a:rPr>
              <a:t>[</a:t>
            </a:r>
            <a:r>
              <a:rPr lang="fr-FR" dirty="0" smtClean="0"/>
              <a:t>ma femme </a:t>
            </a:r>
            <a:r>
              <a:rPr lang="fr-FR" b="1" dirty="0" smtClean="0"/>
              <a:t>qui</a:t>
            </a:r>
            <a:r>
              <a:rPr lang="fr-FR" dirty="0" smtClean="0"/>
              <a:t> déjà </a:t>
            </a:r>
          </a:p>
          <a:p>
            <a:pPr marL="0" indent="0" algn="just">
              <a:buNone/>
            </a:pPr>
            <a:r>
              <a:rPr lang="fr-FR" sz="1400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                   sujet du verbe penser</a:t>
            </a:r>
            <a:endParaRPr lang="fr-FR" sz="14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fr-FR" dirty="0" smtClean="0"/>
              <a:t>   peut-être </a:t>
            </a:r>
            <a:r>
              <a:rPr lang="fr-FR" b="1" dirty="0" smtClean="0"/>
              <a:t>a</a:t>
            </a:r>
            <a:r>
              <a:rPr lang="fr-FR" dirty="0" smtClean="0"/>
              <a:t> quelque amant</a:t>
            </a:r>
            <a:r>
              <a:rPr lang="fr-FR" b="1" dirty="0" smtClean="0">
                <a:solidFill>
                  <a:srgbClr val="FF0000"/>
                </a:solidFill>
              </a:rPr>
              <a:t>]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pensera</a:t>
            </a:r>
            <a:r>
              <a:rPr lang="fr-FR" dirty="0" smtClean="0"/>
              <a:t> </a:t>
            </a:r>
            <a:r>
              <a:rPr lang="fr-FR" b="1" dirty="0" smtClean="0"/>
              <a:t>[que</a:t>
            </a:r>
          </a:p>
          <a:p>
            <a:pPr marL="0" indent="0" algn="just">
              <a:buNone/>
            </a:pPr>
            <a:r>
              <a:rPr lang="fr-FR" dirty="0" smtClean="0"/>
              <a:t>   désormais son mari </a:t>
            </a:r>
            <a:r>
              <a:rPr lang="fr-FR" b="1" dirty="0" smtClean="0"/>
              <a:t>est</a:t>
            </a:r>
            <a:r>
              <a:rPr lang="fr-FR" dirty="0" smtClean="0"/>
              <a:t> un Maure.</a:t>
            </a:r>
            <a:r>
              <a:rPr lang="fr-FR" b="1" dirty="0" smtClean="0"/>
              <a:t>]</a:t>
            </a:r>
          </a:p>
          <a:p>
            <a:pPr marL="0" indent="0" algn="just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9236405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endParaRPr lang="fr-FR" b="1" dirty="0" smtClean="0"/>
          </a:p>
          <a:p>
            <a:pPr algn="just"/>
            <a:r>
              <a:rPr lang="fr-FR" b="1" dirty="0" smtClean="0"/>
              <a:t>[Quand</a:t>
            </a:r>
            <a:r>
              <a:rPr lang="fr-FR" dirty="0" smtClean="0"/>
              <a:t> je </a:t>
            </a:r>
            <a:r>
              <a:rPr lang="fr-FR" b="1" dirty="0" smtClean="0"/>
              <a:t>reviendrai</a:t>
            </a:r>
            <a:r>
              <a:rPr lang="fr-FR" dirty="0" smtClean="0"/>
              <a:t> tout noir et tout brûlé dans ma ville de Gand</a:t>
            </a:r>
            <a:r>
              <a:rPr lang="fr-FR" b="1" dirty="0" smtClean="0"/>
              <a:t>]</a:t>
            </a:r>
            <a:r>
              <a:rPr lang="fr-FR" dirty="0" smtClean="0"/>
              <a:t>, </a:t>
            </a:r>
            <a:r>
              <a:rPr lang="fr-FR" b="1" dirty="0" smtClean="0">
                <a:solidFill>
                  <a:srgbClr val="FF0000"/>
                </a:solidFill>
              </a:rPr>
              <a:t>[</a:t>
            </a:r>
            <a:r>
              <a:rPr lang="fr-FR" dirty="0" smtClean="0"/>
              <a:t>ma femme </a:t>
            </a:r>
          </a:p>
          <a:p>
            <a:pPr marL="0" indent="0" algn="just">
              <a:buNone/>
            </a:pPr>
            <a:r>
              <a:rPr lang="fr-FR" sz="1400" dirty="0"/>
              <a:t> </a:t>
            </a:r>
            <a:r>
              <a:rPr lang="fr-FR" sz="1400" dirty="0" smtClean="0"/>
              <a:t>                                                        </a:t>
            </a:r>
            <a:r>
              <a:rPr lang="fr-FR" sz="1400" dirty="0" smtClean="0">
                <a:solidFill>
                  <a:srgbClr val="FF0000"/>
                </a:solidFill>
              </a:rPr>
              <a:t>sujet du verbe penser</a:t>
            </a:r>
            <a:endParaRPr lang="fr-FR" sz="1400" dirty="0" smtClean="0"/>
          </a:p>
          <a:p>
            <a:pPr marL="0" indent="0" algn="just">
              <a:buNone/>
            </a:pPr>
            <a:r>
              <a:rPr lang="fr-FR" b="1" dirty="0"/>
              <a:t> </a:t>
            </a:r>
            <a:r>
              <a:rPr lang="fr-FR" b="1" dirty="0" smtClean="0"/>
              <a:t>   qui</a:t>
            </a:r>
            <a:r>
              <a:rPr lang="fr-FR" dirty="0" smtClean="0"/>
              <a:t> déjà peut-être </a:t>
            </a:r>
            <a:r>
              <a:rPr lang="fr-FR" b="1" dirty="0" smtClean="0"/>
              <a:t>a</a:t>
            </a:r>
            <a:r>
              <a:rPr lang="fr-FR" dirty="0" smtClean="0"/>
              <a:t> quelque</a:t>
            </a:r>
          </a:p>
          <a:p>
            <a:pPr marL="0" indent="0" algn="just">
              <a:buNone/>
            </a:pPr>
            <a:r>
              <a:rPr lang="fr-FR" dirty="0" smtClean="0"/>
              <a:t>    amant</a:t>
            </a:r>
            <a:r>
              <a:rPr lang="fr-FR" b="1" dirty="0" smtClean="0">
                <a:solidFill>
                  <a:srgbClr val="FF0000"/>
                </a:solidFill>
              </a:rPr>
              <a:t>]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pensera</a:t>
            </a:r>
            <a:r>
              <a:rPr lang="fr-FR" dirty="0" smtClean="0"/>
              <a:t> </a:t>
            </a:r>
            <a:r>
              <a:rPr lang="fr-FR" b="1" dirty="0" smtClean="0"/>
              <a:t>[que</a:t>
            </a:r>
          </a:p>
          <a:p>
            <a:pPr marL="0" indent="0" algn="just">
              <a:buNone/>
            </a:pPr>
            <a:r>
              <a:rPr lang="fr-FR" dirty="0" smtClean="0"/>
              <a:t>   désormais son mari </a:t>
            </a:r>
            <a:r>
              <a:rPr lang="fr-FR" b="1" dirty="0" smtClean="0"/>
              <a:t>est</a:t>
            </a:r>
            <a:r>
              <a:rPr lang="fr-FR" dirty="0" smtClean="0"/>
              <a:t> un</a:t>
            </a:r>
          </a:p>
          <a:p>
            <a:pPr marL="0" indent="0" algn="just">
              <a:buNone/>
            </a:pPr>
            <a:r>
              <a:rPr lang="fr-FR" dirty="0"/>
              <a:t> </a:t>
            </a:r>
            <a:r>
              <a:rPr lang="fr-FR" dirty="0" smtClean="0"/>
              <a:t>   Maure.</a:t>
            </a:r>
            <a:r>
              <a:rPr lang="fr-FR" b="1" dirty="0" smtClean="0"/>
              <a:t>]</a:t>
            </a:r>
          </a:p>
          <a:p>
            <a:pPr marL="0" indent="0" algn="just">
              <a:buNone/>
            </a:pPr>
            <a:endParaRPr lang="fr-FR" dirty="0" smtClean="0"/>
          </a:p>
          <a:p>
            <a:pPr algn="just"/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4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fr-FR" b="1" dirty="0" smtClean="0"/>
              <a:t>[Quand</a:t>
            </a:r>
            <a:r>
              <a:rPr lang="fr-FR" dirty="0" smtClean="0"/>
              <a:t> je </a:t>
            </a:r>
            <a:r>
              <a:rPr lang="fr-FR" b="1" dirty="0" smtClean="0"/>
              <a:t>reviendrai</a:t>
            </a:r>
            <a:r>
              <a:rPr lang="fr-FR" dirty="0" smtClean="0"/>
              <a:t> tout noir et tout brûlé dans ma ville de Gand</a:t>
            </a:r>
            <a:r>
              <a:rPr lang="fr-FR" b="1" dirty="0" smtClean="0"/>
              <a:t>]</a:t>
            </a:r>
            <a:r>
              <a:rPr lang="fr-FR" dirty="0" smtClean="0"/>
              <a:t>, </a:t>
            </a:r>
            <a:r>
              <a:rPr lang="fr-FR" b="1" dirty="0" smtClean="0">
                <a:solidFill>
                  <a:srgbClr val="FF0000"/>
                </a:solidFill>
              </a:rPr>
              <a:t>[</a:t>
            </a:r>
            <a:r>
              <a:rPr lang="fr-FR" dirty="0" smtClean="0"/>
              <a:t>ma femme </a:t>
            </a:r>
          </a:p>
          <a:p>
            <a:pPr marL="0" indent="0" algn="just">
              <a:buNone/>
            </a:pPr>
            <a:r>
              <a:rPr lang="fr-FR" sz="1400" dirty="0" smtClean="0"/>
              <a:t>                                                        </a:t>
            </a:r>
            <a:r>
              <a:rPr lang="fr-FR" sz="1400" dirty="0" smtClean="0">
                <a:solidFill>
                  <a:srgbClr val="FF0000"/>
                </a:solidFill>
              </a:rPr>
              <a:t>sujet du verbe penser</a:t>
            </a:r>
            <a:endParaRPr lang="fr-FR" sz="1400" dirty="0" smtClean="0"/>
          </a:p>
          <a:p>
            <a:pPr marL="0" indent="0" algn="just">
              <a:buNone/>
            </a:pPr>
            <a:r>
              <a:rPr lang="fr-FR" b="1" dirty="0" smtClean="0"/>
              <a:t>    qui</a:t>
            </a:r>
            <a:r>
              <a:rPr lang="fr-FR" dirty="0" smtClean="0"/>
              <a:t> déjà peut-être </a:t>
            </a:r>
            <a:r>
              <a:rPr lang="fr-FR" b="1" dirty="0" smtClean="0"/>
              <a:t>a</a:t>
            </a:r>
            <a:r>
              <a:rPr lang="fr-FR" dirty="0" smtClean="0"/>
              <a:t> quelque</a:t>
            </a:r>
          </a:p>
          <a:p>
            <a:pPr marL="0" indent="0" algn="just">
              <a:buNone/>
            </a:pPr>
            <a:r>
              <a:rPr lang="fr-FR" dirty="0" smtClean="0"/>
              <a:t>    amant</a:t>
            </a:r>
            <a:r>
              <a:rPr lang="fr-FR" b="1" dirty="0" smtClean="0">
                <a:solidFill>
                  <a:srgbClr val="FF0000"/>
                </a:solidFill>
              </a:rPr>
              <a:t>]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00B0F0"/>
                </a:solidFill>
              </a:rPr>
              <a:t>[</a:t>
            </a:r>
            <a:r>
              <a:rPr lang="fr-FR" dirty="0" smtClean="0">
                <a:solidFill>
                  <a:srgbClr val="00B0F0"/>
                </a:solidFill>
              </a:rPr>
              <a:t>le</a:t>
            </a:r>
            <a:r>
              <a:rPr lang="fr-FR" b="1" dirty="0" smtClean="0">
                <a:solidFill>
                  <a:srgbClr val="00B0F0"/>
                </a:solidFill>
              </a:rPr>
              <a:t>]</a:t>
            </a:r>
            <a:r>
              <a:rPr lang="fr-FR" b="1" dirty="0" smtClean="0">
                <a:solidFill>
                  <a:srgbClr val="FF0000"/>
                </a:solidFill>
              </a:rPr>
              <a:t>pensera</a:t>
            </a:r>
            <a:r>
              <a:rPr lang="fr-FR" dirty="0" smtClean="0">
                <a:solidFill>
                  <a:srgbClr val="FF0000"/>
                </a:solidFill>
              </a:rPr>
              <a:t>.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6391379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fr-FR" b="1" dirty="0" smtClean="0">
                <a:solidFill>
                  <a:srgbClr val="00B050"/>
                </a:solidFill>
              </a:rPr>
              <a:t>[</a:t>
            </a:r>
            <a:r>
              <a:rPr lang="fr-FR" b="1" dirty="0" smtClean="0"/>
              <a:t>Quand</a:t>
            </a:r>
            <a:r>
              <a:rPr lang="fr-FR" dirty="0" smtClean="0"/>
              <a:t> je </a:t>
            </a:r>
            <a:r>
              <a:rPr lang="fr-FR" b="1" dirty="0" smtClean="0"/>
              <a:t>reviendrai</a:t>
            </a:r>
            <a:r>
              <a:rPr lang="fr-FR" dirty="0" smtClean="0"/>
              <a:t> tout noir et tout brûlé</a:t>
            </a:r>
          </a:p>
          <a:p>
            <a:pPr marL="0" indent="0" algn="just">
              <a:buNone/>
            </a:pPr>
            <a:r>
              <a:rPr lang="fr-FR" sz="1400" dirty="0"/>
              <a:t> </a:t>
            </a:r>
            <a:r>
              <a:rPr lang="fr-FR" sz="1400" dirty="0" smtClean="0"/>
              <a:t>  </a:t>
            </a:r>
            <a:r>
              <a:rPr lang="fr-FR" sz="1400" dirty="0" smtClean="0">
                <a:solidFill>
                  <a:srgbClr val="00B050"/>
                </a:solidFill>
              </a:rPr>
              <a:t>                                                                           C.C. de temps du verbe penser</a:t>
            </a:r>
            <a:endParaRPr lang="fr-FR" sz="1400" dirty="0" smtClean="0"/>
          </a:p>
          <a:p>
            <a:pPr marL="0" indent="0" algn="just">
              <a:buNone/>
            </a:pPr>
            <a:r>
              <a:rPr lang="fr-FR" dirty="0"/>
              <a:t> </a:t>
            </a:r>
            <a:r>
              <a:rPr lang="fr-FR" dirty="0" smtClean="0"/>
              <a:t>  dans ma ville de Gand</a:t>
            </a:r>
            <a:r>
              <a:rPr lang="fr-FR" b="1" dirty="0" smtClean="0">
                <a:solidFill>
                  <a:srgbClr val="00B050"/>
                </a:solidFill>
              </a:rPr>
              <a:t>]</a:t>
            </a:r>
            <a:r>
              <a:rPr lang="fr-FR" dirty="0" smtClean="0"/>
              <a:t>, </a:t>
            </a:r>
            <a:r>
              <a:rPr lang="fr-FR" b="1" dirty="0" smtClean="0">
                <a:solidFill>
                  <a:srgbClr val="FF0000"/>
                </a:solidFill>
              </a:rPr>
              <a:t>[</a:t>
            </a:r>
            <a:r>
              <a:rPr lang="fr-FR" dirty="0" smtClean="0"/>
              <a:t>ma femme </a:t>
            </a:r>
            <a:r>
              <a:rPr lang="fr-FR" b="1" dirty="0" smtClean="0"/>
              <a:t>qui</a:t>
            </a:r>
            <a:r>
              <a:rPr lang="fr-FR" dirty="0" smtClean="0"/>
              <a:t> déjà </a:t>
            </a:r>
          </a:p>
          <a:p>
            <a:pPr marL="0" indent="0" algn="just">
              <a:buNone/>
            </a:pPr>
            <a:r>
              <a:rPr lang="fr-FR" sz="1400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                   sujet du verbe penser</a:t>
            </a:r>
          </a:p>
          <a:p>
            <a:pPr marL="0" indent="0" algn="just">
              <a:buNone/>
            </a:pPr>
            <a:r>
              <a:rPr lang="fr-FR" dirty="0" smtClean="0"/>
              <a:t>   peut-être </a:t>
            </a:r>
            <a:r>
              <a:rPr lang="fr-FR" b="1" dirty="0" smtClean="0"/>
              <a:t>a</a:t>
            </a:r>
            <a:r>
              <a:rPr lang="fr-FR" dirty="0" smtClean="0"/>
              <a:t> quelque amant</a:t>
            </a:r>
            <a:r>
              <a:rPr lang="fr-FR" b="1" dirty="0" smtClean="0">
                <a:solidFill>
                  <a:srgbClr val="FF0000"/>
                </a:solidFill>
              </a:rPr>
              <a:t>]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pensera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00B0F0"/>
                </a:solidFill>
              </a:rPr>
              <a:t>[</a:t>
            </a:r>
            <a:r>
              <a:rPr lang="fr-FR" b="1" dirty="0" smtClean="0"/>
              <a:t>que</a:t>
            </a:r>
          </a:p>
          <a:p>
            <a:pPr marL="0" indent="0" algn="just">
              <a:buNone/>
            </a:pPr>
            <a:r>
              <a:rPr lang="fr-FR" dirty="0" smtClean="0"/>
              <a:t>   désormais son mari </a:t>
            </a:r>
            <a:r>
              <a:rPr lang="fr-FR" b="1" dirty="0" smtClean="0"/>
              <a:t>est</a:t>
            </a:r>
            <a:r>
              <a:rPr lang="fr-FR" dirty="0" smtClean="0"/>
              <a:t> un Maure.</a:t>
            </a:r>
            <a:r>
              <a:rPr lang="fr-FR" b="1" dirty="0" smtClean="0">
                <a:solidFill>
                  <a:srgbClr val="00B0F0"/>
                </a:solidFill>
              </a:rPr>
              <a:t>]</a:t>
            </a:r>
          </a:p>
          <a:p>
            <a:pPr marL="0" indent="0" algn="just">
              <a:buNone/>
            </a:pPr>
            <a:r>
              <a:rPr lang="fr-FR" sz="1400" dirty="0" smtClean="0"/>
              <a:t>                          C.O.D. du verbe penser</a:t>
            </a:r>
          </a:p>
        </p:txBody>
      </p:sp>
    </p:spTree>
    <p:extLst>
      <p:ext uri="{BB962C8B-B14F-4D97-AF65-F5344CB8AC3E}">
        <p14:creationId xmlns="" xmlns:p14="http://schemas.microsoft.com/office/powerpoint/2010/main" val="39436141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just"/>
            <a:r>
              <a:rPr lang="fr-FR" b="1" dirty="0" smtClean="0">
                <a:solidFill>
                  <a:srgbClr val="00B050"/>
                </a:solidFill>
              </a:rPr>
              <a:t>[</a:t>
            </a:r>
            <a:r>
              <a:rPr lang="fr-FR" b="1" dirty="0" smtClean="0"/>
              <a:t>Quand</a:t>
            </a:r>
            <a:r>
              <a:rPr lang="fr-FR" dirty="0" smtClean="0"/>
              <a:t> je </a:t>
            </a:r>
            <a:r>
              <a:rPr lang="fr-FR" b="1" dirty="0" smtClean="0"/>
              <a:t>reviendrai</a:t>
            </a:r>
            <a:r>
              <a:rPr lang="fr-FR" dirty="0" smtClean="0"/>
              <a:t> tout noir et tout brûlé</a:t>
            </a:r>
          </a:p>
          <a:p>
            <a:pPr marL="0" indent="0" algn="just">
              <a:buNone/>
            </a:pPr>
            <a:r>
              <a:rPr lang="fr-FR" sz="1400" dirty="0" smtClean="0"/>
              <a:t>  </a:t>
            </a:r>
            <a:r>
              <a:rPr lang="fr-FR" sz="1400" dirty="0" smtClean="0">
                <a:solidFill>
                  <a:srgbClr val="00B050"/>
                </a:solidFill>
              </a:rPr>
              <a:t>                              C.C. de temps du verbe penser</a:t>
            </a:r>
            <a:endParaRPr lang="fr-FR" sz="1400" dirty="0" smtClean="0"/>
          </a:p>
          <a:p>
            <a:pPr marL="0" indent="0" algn="just">
              <a:buNone/>
            </a:pPr>
            <a:r>
              <a:rPr lang="fr-FR" dirty="0" smtClean="0"/>
              <a:t>   dans ma ville de Gand</a:t>
            </a:r>
            <a:r>
              <a:rPr lang="fr-FR" b="1" dirty="0" smtClean="0">
                <a:solidFill>
                  <a:srgbClr val="00B050"/>
                </a:solidFill>
              </a:rPr>
              <a:t>]</a:t>
            </a:r>
            <a:r>
              <a:rPr lang="fr-FR" dirty="0" smtClean="0"/>
              <a:t>, </a:t>
            </a:r>
            <a:r>
              <a:rPr lang="fr-FR" b="1" dirty="0" smtClean="0">
                <a:solidFill>
                  <a:srgbClr val="FF0000"/>
                </a:solidFill>
              </a:rPr>
              <a:t>[</a:t>
            </a:r>
            <a:r>
              <a:rPr lang="fr-FR" dirty="0" smtClean="0"/>
              <a:t>ma femme </a:t>
            </a:r>
            <a:r>
              <a:rPr lang="fr-FR" b="1" dirty="0" smtClean="0"/>
              <a:t>qui</a:t>
            </a:r>
            <a:r>
              <a:rPr lang="fr-FR" dirty="0" smtClean="0"/>
              <a:t> déjà </a:t>
            </a:r>
            <a:r>
              <a:rPr lang="fr-FR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                                            </a:t>
            </a:r>
            <a:r>
              <a:rPr lang="fr-FR" sz="1400" dirty="0" smtClean="0">
                <a:solidFill>
                  <a:srgbClr val="FF0000"/>
                </a:solidFill>
              </a:rPr>
              <a:t>						sujet du verbe penser</a:t>
            </a:r>
          </a:p>
          <a:p>
            <a:pPr marL="0" indent="0" algn="just">
              <a:buNone/>
            </a:pPr>
            <a:r>
              <a:rPr lang="fr-FR" dirty="0" smtClean="0"/>
              <a:t>   peut-être </a:t>
            </a:r>
            <a:r>
              <a:rPr lang="fr-FR" b="1" dirty="0" smtClean="0"/>
              <a:t>a</a:t>
            </a:r>
            <a:r>
              <a:rPr lang="fr-FR" dirty="0" smtClean="0"/>
              <a:t> quelque amant</a:t>
            </a:r>
            <a:r>
              <a:rPr lang="fr-FR" b="1" dirty="0" smtClean="0">
                <a:solidFill>
                  <a:srgbClr val="FF0000"/>
                </a:solidFill>
              </a:rPr>
              <a:t>]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pensera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00B0F0"/>
                </a:solidFill>
              </a:rPr>
              <a:t>[</a:t>
            </a:r>
            <a:r>
              <a:rPr lang="fr-FR" b="1" dirty="0" smtClean="0"/>
              <a:t>que</a:t>
            </a:r>
          </a:p>
          <a:p>
            <a:pPr marL="0" indent="0" algn="just">
              <a:buNone/>
            </a:pPr>
            <a:r>
              <a:rPr lang="fr-FR" dirty="0" smtClean="0"/>
              <a:t>   désormais son mari </a:t>
            </a:r>
            <a:r>
              <a:rPr lang="fr-FR" b="1" dirty="0" smtClean="0"/>
              <a:t>est</a:t>
            </a:r>
            <a:r>
              <a:rPr lang="fr-FR" dirty="0" smtClean="0"/>
              <a:t> un Maure.</a:t>
            </a:r>
            <a:r>
              <a:rPr lang="fr-FR" b="1" dirty="0" smtClean="0">
                <a:solidFill>
                  <a:srgbClr val="00B0F0"/>
                </a:solidFill>
              </a:rPr>
              <a:t>]</a:t>
            </a:r>
          </a:p>
          <a:p>
            <a:pPr marL="0" indent="0" algn="just">
              <a:buNone/>
            </a:pPr>
            <a:r>
              <a:rPr lang="fr-FR" sz="1400" dirty="0" smtClean="0"/>
              <a:t>                                          </a:t>
            </a:r>
            <a:r>
              <a:rPr lang="fr-FR" sz="1400" dirty="0" smtClean="0">
                <a:solidFill>
                  <a:srgbClr val="00B0F0"/>
                </a:solidFill>
              </a:rPr>
              <a:t>C.O.D. du verbe penser</a:t>
            </a:r>
          </a:p>
          <a:p>
            <a:endParaRPr lang="fr-FR" sz="1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833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1400" b="1" dirty="0">
                <a:solidFill>
                  <a:srgbClr val="00B050"/>
                </a:solidFill>
              </a:rPr>
              <a:t> </a:t>
            </a:r>
            <a:r>
              <a:rPr lang="fr-FR" sz="1400" b="1" dirty="0" smtClean="0">
                <a:solidFill>
                  <a:srgbClr val="00B050"/>
                </a:solidFill>
              </a:rPr>
              <a:t>                            </a:t>
            </a:r>
            <a:r>
              <a:rPr lang="fr-FR" sz="1400" b="1" dirty="0" err="1" smtClean="0">
                <a:solidFill>
                  <a:srgbClr val="00B050"/>
                </a:solidFill>
              </a:rPr>
              <a:t>Prop</a:t>
            </a:r>
            <a:r>
              <a:rPr lang="fr-FR" sz="1400" b="1" dirty="0" smtClean="0">
                <a:solidFill>
                  <a:srgbClr val="00B050"/>
                </a:solidFill>
              </a:rPr>
              <a:t>. subordonnée</a:t>
            </a:r>
          </a:p>
          <a:p>
            <a:pPr algn="just"/>
            <a:r>
              <a:rPr lang="fr-FR" b="1" dirty="0" smtClean="0">
                <a:solidFill>
                  <a:srgbClr val="00B050"/>
                </a:solidFill>
              </a:rPr>
              <a:t>[</a:t>
            </a:r>
            <a:r>
              <a:rPr lang="fr-FR" b="1" dirty="0" smtClean="0"/>
              <a:t>Quand</a:t>
            </a:r>
            <a:r>
              <a:rPr lang="fr-FR" dirty="0" smtClean="0"/>
              <a:t> je </a:t>
            </a:r>
            <a:r>
              <a:rPr lang="fr-FR" b="1" dirty="0" smtClean="0"/>
              <a:t>reviendrai</a:t>
            </a:r>
            <a:r>
              <a:rPr lang="fr-FR" dirty="0" smtClean="0"/>
              <a:t> tout noir et tout brûlé</a:t>
            </a:r>
          </a:p>
          <a:p>
            <a:pPr marL="0" indent="0" algn="just">
              <a:buNone/>
            </a:pPr>
            <a:r>
              <a:rPr lang="fr-FR" sz="1400" dirty="0" smtClean="0"/>
              <a:t>  </a:t>
            </a:r>
            <a:r>
              <a:rPr lang="fr-FR" sz="1400" dirty="0" smtClean="0">
                <a:solidFill>
                  <a:srgbClr val="00B050"/>
                </a:solidFill>
              </a:rPr>
              <a:t>                        </a:t>
            </a:r>
            <a:r>
              <a:rPr lang="fr-FR" sz="1400" b="1" dirty="0" smtClean="0">
                <a:solidFill>
                  <a:srgbClr val="00B050"/>
                </a:solidFill>
              </a:rPr>
              <a:t>C.C. de temps du verbe penser      </a:t>
            </a:r>
          </a:p>
          <a:p>
            <a:pPr marL="0" indent="0" algn="just">
              <a:buNone/>
            </a:pPr>
            <a:r>
              <a:rPr lang="fr-FR" sz="1400" b="1" dirty="0" smtClean="0">
                <a:solidFill>
                  <a:srgbClr val="00B050"/>
                </a:solidFill>
              </a:rPr>
              <a:t>                                                                                                                                             </a:t>
            </a:r>
            <a:r>
              <a:rPr lang="fr-FR" sz="1400" b="1" dirty="0" smtClean="0">
                <a:solidFill>
                  <a:srgbClr val="FF0000"/>
                </a:solidFill>
              </a:rPr>
              <a:t>G.N.</a:t>
            </a:r>
            <a:endParaRPr lang="fr-FR" sz="1400" b="1" dirty="0" smtClean="0"/>
          </a:p>
          <a:p>
            <a:pPr marL="0" indent="0" algn="just">
              <a:buNone/>
            </a:pPr>
            <a:r>
              <a:rPr lang="fr-FR" dirty="0" smtClean="0"/>
              <a:t>   dans ma ville de Gand</a:t>
            </a:r>
            <a:r>
              <a:rPr lang="fr-FR" b="1" dirty="0" smtClean="0">
                <a:solidFill>
                  <a:srgbClr val="00B050"/>
                </a:solidFill>
              </a:rPr>
              <a:t>]</a:t>
            </a:r>
            <a:r>
              <a:rPr lang="fr-FR" dirty="0" smtClean="0"/>
              <a:t>, </a:t>
            </a:r>
            <a:r>
              <a:rPr lang="fr-FR" b="1" dirty="0" smtClean="0">
                <a:solidFill>
                  <a:srgbClr val="FF0000"/>
                </a:solidFill>
              </a:rPr>
              <a:t>[</a:t>
            </a:r>
            <a:r>
              <a:rPr lang="fr-FR" dirty="0" smtClean="0"/>
              <a:t>ma </a:t>
            </a:r>
            <a:r>
              <a:rPr lang="fr-FR" u="sng" dirty="0" smtClean="0">
                <a:solidFill>
                  <a:srgbClr val="FF0000"/>
                </a:solidFill>
              </a:rPr>
              <a:t>femme</a:t>
            </a:r>
            <a:r>
              <a:rPr lang="fr-FR" dirty="0" smtClean="0"/>
              <a:t> </a:t>
            </a:r>
            <a:r>
              <a:rPr lang="fr-FR" b="1" dirty="0" smtClean="0"/>
              <a:t>qui</a:t>
            </a:r>
            <a:r>
              <a:rPr lang="fr-FR" dirty="0" smtClean="0"/>
              <a:t> déjà </a:t>
            </a:r>
            <a:r>
              <a:rPr lang="fr-FR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                                            </a:t>
            </a:r>
            <a:r>
              <a:rPr lang="fr-FR" sz="1400" dirty="0" smtClean="0">
                <a:solidFill>
                  <a:srgbClr val="FF0000"/>
                </a:solidFill>
              </a:rPr>
              <a:t>						</a:t>
            </a:r>
            <a:r>
              <a:rPr lang="fr-FR" sz="1400" b="1" dirty="0" smtClean="0">
                <a:solidFill>
                  <a:srgbClr val="FF0000"/>
                </a:solidFill>
              </a:rPr>
              <a:t>sujet du verbe penser</a:t>
            </a:r>
          </a:p>
          <a:p>
            <a:pPr marL="0" indent="0" algn="just">
              <a:buNone/>
            </a:pPr>
            <a:r>
              <a:rPr lang="fr-FR" dirty="0" smtClean="0"/>
              <a:t>   peut-être </a:t>
            </a:r>
            <a:r>
              <a:rPr lang="fr-FR" b="1" dirty="0" smtClean="0"/>
              <a:t>a</a:t>
            </a:r>
            <a:r>
              <a:rPr lang="fr-FR" dirty="0" smtClean="0"/>
              <a:t> quelque amant</a:t>
            </a:r>
            <a:r>
              <a:rPr lang="fr-FR" b="1" dirty="0" smtClean="0">
                <a:solidFill>
                  <a:srgbClr val="FF0000"/>
                </a:solidFill>
              </a:rPr>
              <a:t>]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pensera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00B0F0"/>
                </a:solidFill>
              </a:rPr>
              <a:t>[</a:t>
            </a:r>
            <a:r>
              <a:rPr lang="fr-FR" b="1" dirty="0" smtClean="0"/>
              <a:t>que</a:t>
            </a:r>
          </a:p>
          <a:p>
            <a:pPr marL="0" indent="0" algn="just">
              <a:buNone/>
            </a:pPr>
            <a:endParaRPr lang="fr-FR" b="1" dirty="0" smtClean="0"/>
          </a:p>
          <a:p>
            <a:pPr marL="0" indent="0" algn="just">
              <a:buNone/>
            </a:pPr>
            <a:r>
              <a:rPr lang="fr-FR" sz="1400" dirty="0" smtClean="0"/>
              <a:t>  </a:t>
            </a:r>
            <a:r>
              <a:rPr lang="fr-FR" sz="1400" dirty="0" smtClean="0">
                <a:solidFill>
                  <a:srgbClr val="00B0F0"/>
                </a:solidFill>
              </a:rPr>
              <a:t>                        </a:t>
            </a:r>
            <a:r>
              <a:rPr lang="fr-FR" sz="1400" b="1" dirty="0" err="1" smtClean="0">
                <a:solidFill>
                  <a:srgbClr val="00B0F0"/>
                </a:solidFill>
              </a:rPr>
              <a:t>Prop</a:t>
            </a:r>
            <a:r>
              <a:rPr lang="fr-FR" sz="1400" b="1" dirty="0" smtClean="0">
                <a:solidFill>
                  <a:srgbClr val="00B0F0"/>
                </a:solidFill>
              </a:rPr>
              <a:t>. subordonnée</a:t>
            </a:r>
            <a:endParaRPr lang="fr-FR" sz="1400" b="1" dirty="0" smtClean="0"/>
          </a:p>
          <a:p>
            <a:pPr marL="0" indent="0" algn="just">
              <a:buNone/>
            </a:pPr>
            <a:r>
              <a:rPr lang="fr-FR" dirty="0" smtClean="0"/>
              <a:t> désormais son mari </a:t>
            </a:r>
            <a:r>
              <a:rPr lang="fr-FR" b="1" dirty="0" smtClean="0"/>
              <a:t>est</a:t>
            </a:r>
            <a:r>
              <a:rPr lang="fr-FR" dirty="0" smtClean="0"/>
              <a:t> un Maure.</a:t>
            </a:r>
            <a:r>
              <a:rPr lang="fr-FR" b="1" dirty="0" smtClean="0">
                <a:solidFill>
                  <a:srgbClr val="00B0F0"/>
                </a:solidFill>
              </a:rPr>
              <a:t>]</a:t>
            </a:r>
          </a:p>
          <a:p>
            <a:pPr marL="0" indent="0" algn="just">
              <a:buNone/>
            </a:pPr>
            <a:r>
              <a:rPr lang="fr-FR" sz="1400" dirty="0" smtClean="0"/>
              <a:t>                          </a:t>
            </a:r>
            <a:r>
              <a:rPr lang="fr-FR" sz="1400" b="1" dirty="0" smtClean="0">
                <a:solidFill>
                  <a:srgbClr val="00B0F0"/>
                </a:solidFill>
              </a:rPr>
              <a:t>C.O.D. du verbe penser</a:t>
            </a:r>
          </a:p>
        </p:txBody>
      </p:sp>
    </p:spTree>
    <p:extLst>
      <p:ext uri="{BB962C8B-B14F-4D97-AF65-F5344CB8AC3E}">
        <p14:creationId xmlns="" xmlns:p14="http://schemas.microsoft.com/office/powerpoint/2010/main" val="6338365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fr-FR" dirty="0" smtClean="0"/>
              <a:t>Alors qu’il se tenait debout sur ses grands étriers, l’invincible empereur dont le regard épouvantait le camp tira sa large épée aux éclairs meurtriers.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1875718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fr-FR" b="1" dirty="0" smtClean="0"/>
              <a:t>Alors qu’</a:t>
            </a:r>
            <a:r>
              <a:rPr lang="fr-FR" dirty="0" smtClean="0"/>
              <a:t>il </a:t>
            </a:r>
            <a:r>
              <a:rPr lang="fr-FR" b="1" dirty="0" smtClean="0"/>
              <a:t>se tenait</a:t>
            </a:r>
            <a:r>
              <a:rPr lang="fr-FR" dirty="0" smtClean="0"/>
              <a:t> debout sur ses grands étriers, l’invincible empereur </a:t>
            </a:r>
            <a:r>
              <a:rPr lang="fr-FR" b="1" dirty="0" smtClean="0"/>
              <a:t>dont</a:t>
            </a:r>
            <a:r>
              <a:rPr lang="fr-FR" dirty="0" smtClean="0"/>
              <a:t> le regard </a:t>
            </a:r>
            <a:r>
              <a:rPr lang="fr-FR" b="1" dirty="0" smtClean="0"/>
              <a:t>épouvantait</a:t>
            </a:r>
            <a:r>
              <a:rPr lang="fr-FR" dirty="0" smtClean="0"/>
              <a:t> le camp </a:t>
            </a:r>
            <a:r>
              <a:rPr lang="fr-FR" b="1" dirty="0" smtClean="0">
                <a:solidFill>
                  <a:srgbClr val="FF0000"/>
                </a:solidFill>
              </a:rPr>
              <a:t>tira</a:t>
            </a:r>
            <a:r>
              <a:rPr lang="fr-FR" dirty="0" smtClean="0"/>
              <a:t> sa large épée aux éclairs meurtriers.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73553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just"/>
            <a:r>
              <a:rPr lang="fr-FR" b="1" dirty="0" smtClean="0">
                <a:solidFill>
                  <a:srgbClr val="FF0000"/>
                </a:solidFill>
              </a:rPr>
              <a:t>[</a:t>
            </a:r>
            <a:r>
              <a:rPr lang="fr-FR" dirty="0" smtClean="0"/>
              <a:t>Charlemagne, le grand vainqueur des </a:t>
            </a:r>
            <a:r>
              <a:rPr lang="fr-FR" dirty="0" err="1" smtClean="0"/>
              <a:t>Espagnes</a:t>
            </a:r>
            <a:r>
              <a:rPr lang="fr-FR" dirty="0" smtClean="0"/>
              <a:t>,</a:t>
            </a:r>
            <a:r>
              <a:rPr lang="fr-FR" b="1" dirty="0" smtClean="0">
                <a:solidFill>
                  <a:srgbClr val="FF0000"/>
                </a:solidFill>
              </a:rPr>
              <a:t>]</a:t>
            </a:r>
          </a:p>
          <a:p>
            <a:pPr marL="0" indent="0" algn="just">
              <a:buNone/>
            </a:pPr>
            <a:r>
              <a:rPr lang="fr-FR" sz="1400" dirty="0" smtClean="0">
                <a:solidFill>
                  <a:srgbClr val="FF0000"/>
                </a:solidFill>
              </a:rPr>
              <a:t>                               Sujet du verbe déclarer</a:t>
            </a:r>
            <a:endParaRPr lang="fr-FR" sz="14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fr-FR" dirty="0" smtClean="0">
                <a:solidFill>
                  <a:srgbClr val="FF0000"/>
                </a:solidFill>
              </a:rPr>
              <a:t>     </a:t>
            </a:r>
            <a:r>
              <a:rPr lang="fr-FR" b="1" dirty="0" smtClean="0">
                <a:solidFill>
                  <a:srgbClr val="FF0000"/>
                </a:solidFill>
              </a:rPr>
              <a:t>déclare</a:t>
            </a:r>
            <a:r>
              <a:rPr lang="fr-FR" dirty="0" smtClean="0"/>
              <a:t> </a:t>
            </a:r>
            <a:r>
              <a:rPr lang="fr-FR" b="1" dirty="0" smtClean="0"/>
              <a:t>qu’</a:t>
            </a:r>
            <a:r>
              <a:rPr lang="fr-FR" dirty="0" smtClean="0"/>
              <a:t>on </a:t>
            </a:r>
            <a:r>
              <a:rPr lang="fr-FR" b="1" dirty="0" smtClean="0"/>
              <a:t>fera</a:t>
            </a:r>
            <a:r>
              <a:rPr lang="fr-FR" dirty="0" smtClean="0"/>
              <a:t> des</a:t>
            </a:r>
          </a:p>
          <a:p>
            <a:pPr marL="0" indent="0" algn="just">
              <a:buNone/>
            </a:pPr>
            <a:r>
              <a:rPr lang="fr-FR" dirty="0" smtClean="0"/>
              <a:t>     chansons dans toutes ces</a:t>
            </a:r>
          </a:p>
          <a:p>
            <a:pPr marL="0" indent="0" algn="just">
              <a:buNone/>
            </a:pPr>
            <a:r>
              <a:rPr lang="fr-FR" dirty="0"/>
              <a:t> </a:t>
            </a:r>
            <a:r>
              <a:rPr lang="fr-FR" dirty="0" smtClean="0"/>
              <a:t>    montagnes sur ses guerriers</a:t>
            </a:r>
          </a:p>
          <a:p>
            <a:pPr marL="0" indent="0" algn="just">
              <a:buNone/>
            </a:pPr>
            <a:r>
              <a:rPr lang="fr-FR" dirty="0" smtClean="0"/>
              <a:t>     tombés à</a:t>
            </a:r>
            <a:r>
              <a:rPr lang="fr-FR" dirty="0"/>
              <a:t> </a:t>
            </a:r>
            <a:r>
              <a:rPr lang="fr-FR" dirty="0" smtClean="0"/>
              <a:t>Roncevaux devant</a:t>
            </a:r>
          </a:p>
          <a:p>
            <a:pPr marL="0" indent="0" algn="just">
              <a:buNone/>
            </a:pPr>
            <a:r>
              <a:rPr lang="fr-FR" dirty="0"/>
              <a:t> </a:t>
            </a:r>
            <a:r>
              <a:rPr lang="fr-FR" dirty="0" smtClean="0"/>
              <a:t>    des paysans.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4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fr-FR" b="1" dirty="0" smtClean="0">
                <a:solidFill>
                  <a:srgbClr val="FF0000"/>
                </a:solidFill>
              </a:rPr>
              <a:t>[</a:t>
            </a:r>
            <a:r>
              <a:rPr lang="fr-FR" dirty="0" smtClean="0"/>
              <a:t>Il</a:t>
            </a:r>
            <a:r>
              <a:rPr lang="fr-FR" b="1" dirty="0" smtClean="0">
                <a:solidFill>
                  <a:srgbClr val="FF0000"/>
                </a:solidFill>
              </a:rPr>
              <a:t>]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déclare</a:t>
            </a:r>
            <a:r>
              <a:rPr lang="fr-FR" dirty="0" smtClean="0"/>
              <a:t> </a:t>
            </a:r>
            <a:r>
              <a:rPr lang="fr-FR" b="1" dirty="0" smtClean="0"/>
              <a:t>qu’</a:t>
            </a:r>
            <a:r>
              <a:rPr lang="fr-FR" dirty="0" smtClean="0"/>
              <a:t>on </a:t>
            </a:r>
            <a:r>
              <a:rPr lang="fr-FR" b="1" dirty="0" smtClean="0"/>
              <a:t>fera</a:t>
            </a:r>
            <a:r>
              <a:rPr lang="fr-FR" dirty="0" smtClean="0"/>
              <a:t> des chansons dans toutes ces montagnes sur ses guerriers tombés à Roncevaux devant des paysans.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99360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lvl="0" algn="just"/>
            <a:r>
              <a:rPr lang="fr-FR" b="1" dirty="0">
                <a:solidFill>
                  <a:prstClr val="black"/>
                </a:solidFill>
              </a:rPr>
              <a:t>Alors qu’</a:t>
            </a:r>
            <a:r>
              <a:rPr lang="fr-FR" dirty="0">
                <a:solidFill>
                  <a:prstClr val="black"/>
                </a:solidFill>
              </a:rPr>
              <a:t>il </a:t>
            </a:r>
            <a:r>
              <a:rPr lang="fr-FR" b="1" dirty="0">
                <a:solidFill>
                  <a:prstClr val="black"/>
                </a:solidFill>
              </a:rPr>
              <a:t>se tenait</a:t>
            </a:r>
            <a:r>
              <a:rPr lang="fr-FR" dirty="0">
                <a:solidFill>
                  <a:prstClr val="black"/>
                </a:solidFill>
              </a:rPr>
              <a:t> debout sur ses grands étriers, </a:t>
            </a:r>
            <a:r>
              <a:rPr lang="fr-FR" b="1" dirty="0" smtClean="0">
                <a:solidFill>
                  <a:srgbClr val="FF0000"/>
                </a:solidFill>
              </a:rPr>
              <a:t>[</a:t>
            </a:r>
            <a:r>
              <a:rPr lang="fr-FR" dirty="0" smtClean="0">
                <a:solidFill>
                  <a:prstClr val="black"/>
                </a:solidFill>
              </a:rPr>
              <a:t>l’invincible </a:t>
            </a:r>
            <a:r>
              <a:rPr lang="fr-FR" dirty="0">
                <a:solidFill>
                  <a:prstClr val="black"/>
                </a:solidFill>
              </a:rPr>
              <a:t>empereur </a:t>
            </a:r>
            <a:r>
              <a:rPr lang="fr-FR" b="1" dirty="0">
                <a:solidFill>
                  <a:prstClr val="black"/>
                </a:solidFill>
              </a:rPr>
              <a:t>dont</a:t>
            </a:r>
            <a:r>
              <a:rPr lang="fr-FR" dirty="0">
                <a:solidFill>
                  <a:prstClr val="black"/>
                </a:solidFill>
              </a:rPr>
              <a:t> le regard </a:t>
            </a:r>
            <a:r>
              <a:rPr lang="fr-FR" b="1" dirty="0">
                <a:solidFill>
                  <a:prstClr val="black"/>
                </a:solidFill>
              </a:rPr>
              <a:t>épouvantait</a:t>
            </a:r>
            <a:r>
              <a:rPr lang="fr-FR" dirty="0">
                <a:solidFill>
                  <a:prstClr val="black"/>
                </a:solidFill>
              </a:rPr>
              <a:t> le </a:t>
            </a:r>
            <a:r>
              <a:rPr lang="fr-FR" dirty="0" smtClean="0">
                <a:solidFill>
                  <a:prstClr val="black"/>
                </a:solidFill>
              </a:rPr>
              <a:t>camp</a:t>
            </a:r>
            <a:r>
              <a:rPr lang="fr-FR" b="1" dirty="0" smtClean="0">
                <a:solidFill>
                  <a:srgbClr val="FF0000"/>
                </a:solidFill>
              </a:rPr>
              <a:t>]</a:t>
            </a:r>
            <a:r>
              <a:rPr lang="fr-FR" dirty="0" smtClean="0">
                <a:solidFill>
                  <a:prstClr val="black"/>
                </a:solidFill>
              </a:rPr>
              <a:t> </a:t>
            </a:r>
            <a:r>
              <a:rPr lang="fr-FR" b="1" dirty="0">
                <a:solidFill>
                  <a:srgbClr val="FF0000"/>
                </a:solidFill>
              </a:rPr>
              <a:t>tira</a:t>
            </a:r>
            <a:r>
              <a:rPr lang="fr-FR" dirty="0">
                <a:solidFill>
                  <a:prstClr val="black"/>
                </a:solidFill>
              </a:rPr>
              <a:t> sa large épée aux éclairs meurtriers.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4431401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lvl="0" algn="just"/>
            <a:r>
              <a:rPr lang="fr-FR" b="1" dirty="0">
                <a:solidFill>
                  <a:prstClr val="black"/>
                </a:solidFill>
              </a:rPr>
              <a:t>Alors qu’</a:t>
            </a:r>
            <a:r>
              <a:rPr lang="fr-FR" dirty="0">
                <a:solidFill>
                  <a:prstClr val="black"/>
                </a:solidFill>
              </a:rPr>
              <a:t>il </a:t>
            </a:r>
            <a:r>
              <a:rPr lang="fr-FR" b="1" dirty="0">
                <a:solidFill>
                  <a:prstClr val="black"/>
                </a:solidFill>
              </a:rPr>
              <a:t>se tenait</a:t>
            </a:r>
            <a:r>
              <a:rPr lang="fr-FR" dirty="0">
                <a:solidFill>
                  <a:prstClr val="black"/>
                </a:solidFill>
              </a:rPr>
              <a:t> debout sur ses grands étriers, </a:t>
            </a:r>
            <a:r>
              <a:rPr lang="fr-FR" b="1" dirty="0" smtClean="0">
                <a:solidFill>
                  <a:srgbClr val="FF0000"/>
                </a:solidFill>
              </a:rPr>
              <a:t>[</a:t>
            </a:r>
            <a:r>
              <a:rPr lang="fr-FR" dirty="0">
                <a:solidFill>
                  <a:prstClr val="black"/>
                </a:solidFill>
              </a:rPr>
              <a:t>l’invincible empereur </a:t>
            </a:r>
            <a:r>
              <a:rPr lang="fr-FR" b="1" dirty="0" smtClean="0">
                <a:solidFill>
                  <a:prstClr val="black"/>
                </a:solidFill>
              </a:rPr>
              <a:t>dont</a:t>
            </a:r>
          </a:p>
          <a:p>
            <a:pPr marL="0" lvl="0" indent="0" algn="just">
              <a:buNone/>
            </a:pPr>
            <a:r>
              <a:rPr lang="fr-FR" sz="1400" b="1" dirty="0">
                <a:solidFill>
                  <a:prstClr val="black"/>
                </a:solidFill>
              </a:rPr>
              <a:t> </a:t>
            </a:r>
            <a:r>
              <a:rPr lang="fr-FR" sz="1400" b="1" dirty="0" smtClean="0">
                <a:solidFill>
                  <a:prstClr val="black"/>
                </a:solidFill>
              </a:rPr>
              <a:t>    </a:t>
            </a:r>
            <a:r>
              <a:rPr lang="fr-FR" sz="1400" b="1" dirty="0" smtClean="0">
                <a:solidFill>
                  <a:srgbClr val="FF0000"/>
                </a:solidFill>
              </a:rPr>
              <a:t>         sujet du verbe tirer</a:t>
            </a:r>
            <a:endParaRPr lang="fr-FR" sz="1400" b="1" dirty="0" smtClean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fr-FR" dirty="0" smtClean="0">
                <a:solidFill>
                  <a:prstClr val="black"/>
                </a:solidFill>
              </a:rPr>
              <a:t>     le </a:t>
            </a:r>
            <a:r>
              <a:rPr lang="fr-FR" dirty="0">
                <a:solidFill>
                  <a:prstClr val="black"/>
                </a:solidFill>
              </a:rPr>
              <a:t>regard </a:t>
            </a:r>
            <a:r>
              <a:rPr lang="fr-FR" b="1" dirty="0">
                <a:solidFill>
                  <a:prstClr val="black"/>
                </a:solidFill>
              </a:rPr>
              <a:t>épouvantait</a:t>
            </a:r>
            <a:r>
              <a:rPr lang="fr-FR" dirty="0">
                <a:solidFill>
                  <a:prstClr val="black"/>
                </a:solidFill>
              </a:rPr>
              <a:t> </a:t>
            </a:r>
            <a:r>
              <a:rPr lang="fr-FR" dirty="0" smtClean="0">
                <a:solidFill>
                  <a:prstClr val="black"/>
                </a:solidFill>
              </a:rPr>
              <a:t>le</a:t>
            </a:r>
          </a:p>
          <a:p>
            <a:pPr marL="0" lvl="0" indent="0" algn="just">
              <a:buNone/>
            </a:pPr>
            <a:r>
              <a:rPr lang="fr-FR" dirty="0">
                <a:solidFill>
                  <a:prstClr val="black"/>
                </a:solidFill>
              </a:rPr>
              <a:t> </a:t>
            </a:r>
            <a:r>
              <a:rPr lang="fr-FR" dirty="0" smtClean="0">
                <a:solidFill>
                  <a:prstClr val="black"/>
                </a:solidFill>
              </a:rPr>
              <a:t>    camp</a:t>
            </a:r>
            <a:r>
              <a:rPr lang="fr-FR" b="1" dirty="0" smtClean="0">
                <a:solidFill>
                  <a:srgbClr val="FF0000"/>
                </a:solidFill>
              </a:rPr>
              <a:t>]</a:t>
            </a:r>
            <a:r>
              <a:rPr lang="fr-FR" dirty="0">
                <a:solidFill>
                  <a:prstClr val="black"/>
                </a:solidFill>
              </a:rPr>
              <a:t> </a:t>
            </a:r>
            <a:r>
              <a:rPr lang="fr-FR" b="1" dirty="0" smtClean="0">
                <a:solidFill>
                  <a:srgbClr val="FF0000"/>
                </a:solidFill>
              </a:rPr>
              <a:t>tira</a:t>
            </a:r>
            <a:r>
              <a:rPr lang="fr-FR" dirty="0">
                <a:solidFill>
                  <a:prstClr val="black"/>
                </a:solidFill>
              </a:rPr>
              <a:t> sa large épée </a:t>
            </a:r>
            <a:r>
              <a:rPr lang="fr-FR" dirty="0" smtClean="0">
                <a:solidFill>
                  <a:prstClr val="black"/>
                </a:solidFill>
              </a:rPr>
              <a:t>aux</a:t>
            </a:r>
          </a:p>
          <a:p>
            <a:pPr marL="0" lvl="0" indent="0" algn="just">
              <a:buNone/>
            </a:pPr>
            <a:r>
              <a:rPr lang="fr-FR" dirty="0" smtClean="0">
                <a:solidFill>
                  <a:prstClr val="black"/>
                </a:solidFill>
              </a:rPr>
              <a:t>      éclairs </a:t>
            </a:r>
            <a:r>
              <a:rPr lang="fr-FR" dirty="0">
                <a:solidFill>
                  <a:prstClr val="black"/>
                </a:solidFill>
              </a:rPr>
              <a:t>meurtriers.</a:t>
            </a:r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4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lvl="0" algn="just"/>
            <a:r>
              <a:rPr lang="fr-FR" b="1" dirty="0">
                <a:solidFill>
                  <a:prstClr val="black"/>
                </a:solidFill>
              </a:rPr>
              <a:t>Alors qu’</a:t>
            </a:r>
            <a:r>
              <a:rPr lang="fr-FR" dirty="0">
                <a:solidFill>
                  <a:prstClr val="black"/>
                </a:solidFill>
              </a:rPr>
              <a:t>il </a:t>
            </a:r>
            <a:r>
              <a:rPr lang="fr-FR" b="1" dirty="0">
                <a:solidFill>
                  <a:prstClr val="black"/>
                </a:solidFill>
              </a:rPr>
              <a:t>se tenait</a:t>
            </a:r>
            <a:r>
              <a:rPr lang="fr-FR" dirty="0">
                <a:solidFill>
                  <a:prstClr val="black"/>
                </a:solidFill>
              </a:rPr>
              <a:t> debout sur ses grands étriers, </a:t>
            </a:r>
            <a:r>
              <a:rPr lang="fr-FR" b="1" dirty="0" smtClean="0">
                <a:solidFill>
                  <a:srgbClr val="FF0000"/>
                </a:solidFill>
              </a:rPr>
              <a:t>[</a:t>
            </a:r>
            <a:r>
              <a:rPr lang="fr-FR" dirty="0">
                <a:solidFill>
                  <a:prstClr val="black"/>
                </a:solidFill>
              </a:rPr>
              <a:t>i</a:t>
            </a:r>
            <a:r>
              <a:rPr lang="fr-FR" dirty="0" smtClean="0">
                <a:solidFill>
                  <a:prstClr val="black"/>
                </a:solidFill>
              </a:rPr>
              <a:t>l</a:t>
            </a:r>
            <a:r>
              <a:rPr lang="fr-FR" b="1" dirty="0" smtClean="0">
                <a:solidFill>
                  <a:srgbClr val="FF0000"/>
                </a:solidFill>
              </a:rPr>
              <a:t>]</a:t>
            </a:r>
            <a:r>
              <a:rPr lang="fr-FR" dirty="0" smtClean="0">
                <a:solidFill>
                  <a:prstClr val="black"/>
                </a:solidFill>
              </a:rPr>
              <a:t> </a:t>
            </a:r>
            <a:r>
              <a:rPr lang="fr-FR" b="1" dirty="0" smtClean="0">
                <a:solidFill>
                  <a:srgbClr val="FF0000"/>
                </a:solidFill>
              </a:rPr>
              <a:t>tira</a:t>
            </a:r>
            <a:r>
              <a:rPr lang="fr-FR" dirty="0">
                <a:solidFill>
                  <a:prstClr val="black"/>
                </a:solidFill>
              </a:rPr>
              <a:t> sa large épée aux éclairs meurtriers.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7031980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lvl="0" algn="just"/>
            <a:r>
              <a:rPr lang="fr-FR" b="1" dirty="0" smtClean="0">
                <a:solidFill>
                  <a:prstClr val="black"/>
                </a:solidFill>
              </a:rPr>
              <a:t>[Alors </a:t>
            </a:r>
            <a:r>
              <a:rPr lang="fr-FR" b="1" dirty="0">
                <a:solidFill>
                  <a:prstClr val="black"/>
                </a:solidFill>
              </a:rPr>
              <a:t>qu’</a:t>
            </a:r>
            <a:r>
              <a:rPr lang="fr-FR" dirty="0">
                <a:solidFill>
                  <a:prstClr val="black"/>
                </a:solidFill>
              </a:rPr>
              <a:t>il </a:t>
            </a:r>
            <a:r>
              <a:rPr lang="fr-FR" b="1" dirty="0">
                <a:solidFill>
                  <a:prstClr val="black"/>
                </a:solidFill>
              </a:rPr>
              <a:t>se tenait</a:t>
            </a:r>
            <a:r>
              <a:rPr lang="fr-FR" dirty="0">
                <a:solidFill>
                  <a:prstClr val="black"/>
                </a:solidFill>
              </a:rPr>
              <a:t> debout sur ses grands </a:t>
            </a:r>
            <a:r>
              <a:rPr lang="fr-FR" dirty="0" smtClean="0">
                <a:solidFill>
                  <a:prstClr val="black"/>
                </a:solidFill>
              </a:rPr>
              <a:t>étriers</a:t>
            </a:r>
            <a:r>
              <a:rPr lang="fr-FR" b="1" dirty="0" smtClean="0">
                <a:solidFill>
                  <a:prstClr val="black"/>
                </a:solidFill>
              </a:rPr>
              <a:t>]</a:t>
            </a:r>
            <a:r>
              <a:rPr lang="fr-FR" dirty="0" smtClean="0">
                <a:solidFill>
                  <a:prstClr val="black"/>
                </a:solidFill>
              </a:rPr>
              <a:t>, </a:t>
            </a:r>
            <a:r>
              <a:rPr lang="fr-FR" b="1" dirty="0" smtClean="0">
                <a:solidFill>
                  <a:srgbClr val="FF0000"/>
                </a:solidFill>
              </a:rPr>
              <a:t>[</a:t>
            </a:r>
            <a:r>
              <a:rPr lang="fr-FR" dirty="0">
                <a:solidFill>
                  <a:prstClr val="black"/>
                </a:solidFill>
              </a:rPr>
              <a:t>l’invincible empereur </a:t>
            </a:r>
            <a:r>
              <a:rPr lang="fr-FR" b="1" dirty="0" smtClean="0">
                <a:solidFill>
                  <a:prstClr val="black"/>
                </a:solidFill>
              </a:rPr>
              <a:t>dont </a:t>
            </a:r>
            <a:r>
              <a:rPr lang="fr-FR" dirty="0" smtClean="0">
                <a:solidFill>
                  <a:prstClr val="black"/>
                </a:solidFill>
              </a:rPr>
              <a:t>le </a:t>
            </a:r>
            <a:r>
              <a:rPr lang="fr-FR" dirty="0">
                <a:solidFill>
                  <a:prstClr val="black"/>
                </a:solidFill>
              </a:rPr>
              <a:t>regard </a:t>
            </a:r>
            <a:r>
              <a:rPr lang="fr-FR" b="1" dirty="0">
                <a:solidFill>
                  <a:prstClr val="black"/>
                </a:solidFill>
              </a:rPr>
              <a:t>épouvantait</a:t>
            </a:r>
            <a:r>
              <a:rPr lang="fr-FR" dirty="0">
                <a:solidFill>
                  <a:prstClr val="black"/>
                </a:solidFill>
              </a:rPr>
              <a:t> </a:t>
            </a:r>
            <a:r>
              <a:rPr lang="fr-FR" dirty="0" smtClean="0">
                <a:solidFill>
                  <a:prstClr val="black"/>
                </a:solidFill>
              </a:rPr>
              <a:t>le camp</a:t>
            </a:r>
            <a:r>
              <a:rPr lang="fr-FR" b="1" dirty="0" smtClean="0">
                <a:solidFill>
                  <a:srgbClr val="FF0000"/>
                </a:solidFill>
              </a:rPr>
              <a:t>]</a:t>
            </a:r>
            <a:r>
              <a:rPr lang="fr-FR" dirty="0">
                <a:solidFill>
                  <a:prstClr val="black"/>
                </a:solidFill>
              </a:rPr>
              <a:t> </a:t>
            </a:r>
            <a:r>
              <a:rPr lang="fr-FR" b="1" dirty="0" smtClean="0">
                <a:solidFill>
                  <a:srgbClr val="FF0000"/>
                </a:solidFill>
              </a:rPr>
              <a:t>tira</a:t>
            </a:r>
            <a:r>
              <a:rPr lang="fr-FR" dirty="0">
                <a:solidFill>
                  <a:prstClr val="black"/>
                </a:solidFill>
              </a:rPr>
              <a:t> </a:t>
            </a:r>
            <a:r>
              <a:rPr lang="fr-FR" b="1" dirty="0" smtClean="0">
                <a:solidFill>
                  <a:prstClr val="black"/>
                </a:solidFill>
              </a:rPr>
              <a:t>[</a:t>
            </a:r>
            <a:r>
              <a:rPr lang="fr-FR" dirty="0" smtClean="0">
                <a:solidFill>
                  <a:prstClr val="black"/>
                </a:solidFill>
              </a:rPr>
              <a:t>sa </a:t>
            </a:r>
            <a:r>
              <a:rPr lang="fr-FR" dirty="0">
                <a:solidFill>
                  <a:prstClr val="black"/>
                </a:solidFill>
              </a:rPr>
              <a:t>large épée aux</a:t>
            </a:r>
          </a:p>
          <a:p>
            <a:pPr marL="0" lvl="0" indent="0" algn="just">
              <a:buNone/>
            </a:pPr>
            <a:r>
              <a:rPr lang="fr-FR" dirty="0">
                <a:solidFill>
                  <a:prstClr val="black"/>
                </a:solidFill>
              </a:rPr>
              <a:t>      éclairs meurtriers</a:t>
            </a:r>
            <a:r>
              <a:rPr lang="fr-FR" dirty="0" smtClean="0">
                <a:solidFill>
                  <a:prstClr val="black"/>
                </a:solidFill>
              </a:rPr>
              <a:t>.</a:t>
            </a:r>
            <a:r>
              <a:rPr lang="fr-FR" b="1" dirty="0" smtClean="0">
                <a:solidFill>
                  <a:prstClr val="black"/>
                </a:solidFill>
              </a:rPr>
              <a:t>]</a:t>
            </a:r>
            <a:endParaRPr lang="fr-FR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196900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lvl="0" algn="just"/>
            <a:r>
              <a:rPr lang="fr-FR" b="1" dirty="0">
                <a:solidFill>
                  <a:prstClr val="black"/>
                </a:solidFill>
              </a:rPr>
              <a:t>[Alors qu’</a:t>
            </a:r>
            <a:r>
              <a:rPr lang="fr-FR" dirty="0">
                <a:solidFill>
                  <a:prstClr val="black"/>
                </a:solidFill>
              </a:rPr>
              <a:t>il </a:t>
            </a:r>
            <a:r>
              <a:rPr lang="fr-FR" b="1" dirty="0">
                <a:solidFill>
                  <a:prstClr val="black"/>
                </a:solidFill>
              </a:rPr>
              <a:t>se tenait</a:t>
            </a:r>
            <a:r>
              <a:rPr lang="fr-FR" dirty="0">
                <a:solidFill>
                  <a:prstClr val="black"/>
                </a:solidFill>
              </a:rPr>
              <a:t> debout sur ses grands étriers</a:t>
            </a:r>
            <a:r>
              <a:rPr lang="fr-FR" b="1" dirty="0">
                <a:solidFill>
                  <a:prstClr val="black"/>
                </a:solidFill>
              </a:rPr>
              <a:t>]</a:t>
            </a:r>
            <a:r>
              <a:rPr lang="fr-FR" dirty="0">
                <a:solidFill>
                  <a:prstClr val="black"/>
                </a:solidFill>
              </a:rPr>
              <a:t>, </a:t>
            </a:r>
            <a:r>
              <a:rPr lang="fr-FR" b="1" dirty="0" smtClean="0">
                <a:solidFill>
                  <a:srgbClr val="FF0000"/>
                </a:solidFill>
              </a:rPr>
              <a:t>[</a:t>
            </a:r>
            <a:r>
              <a:rPr lang="fr-FR" dirty="0">
                <a:solidFill>
                  <a:prstClr val="black"/>
                </a:solidFill>
              </a:rPr>
              <a:t>l’invincible empereur </a:t>
            </a:r>
            <a:r>
              <a:rPr lang="fr-FR" b="1" dirty="0">
                <a:solidFill>
                  <a:prstClr val="black"/>
                </a:solidFill>
              </a:rPr>
              <a:t>dont </a:t>
            </a:r>
            <a:r>
              <a:rPr lang="fr-FR" dirty="0">
                <a:solidFill>
                  <a:prstClr val="black"/>
                </a:solidFill>
              </a:rPr>
              <a:t>le regard </a:t>
            </a:r>
            <a:r>
              <a:rPr lang="fr-FR" b="1" dirty="0">
                <a:solidFill>
                  <a:prstClr val="black"/>
                </a:solidFill>
              </a:rPr>
              <a:t>épouvantait</a:t>
            </a:r>
            <a:r>
              <a:rPr lang="fr-FR" dirty="0">
                <a:solidFill>
                  <a:prstClr val="black"/>
                </a:solidFill>
              </a:rPr>
              <a:t> le camp</a:t>
            </a:r>
            <a:r>
              <a:rPr lang="fr-FR" b="1" dirty="0" smtClean="0">
                <a:solidFill>
                  <a:srgbClr val="FF0000"/>
                </a:solidFill>
              </a:rPr>
              <a:t>]</a:t>
            </a:r>
            <a:r>
              <a:rPr lang="fr-FR" dirty="0">
                <a:solidFill>
                  <a:prstClr val="black"/>
                </a:solidFill>
              </a:rPr>
              <a:t> </a:t>
            </a:r>
            <a:r>
              <a:rPr lang="fr-FR" b="1" dirty="0" smtClean="0">
                <a:solidFill>
                  <a:srgbClr val="FF0000"/>
                </a:solidFill>
              </a:rPr>
              <a:t>tira</a:t>
            </a:r>
            <a:r>
              <a:rPr lang="fr-FR" dirty="0">
                <a:solidFill>
                  <a:prstClr val="black"/>
                </a:solidFill>
              </a:rPr>
              <a:t> </a:t>
            </a:r>
            <a:r>
              <a:rPr lang="fr-FR" b="1" dirty="0">
                <a:solidFill>
                  <a:prstClr val="black"/>
                </a:solidFill>
              </a:rPr>
              <a:t>[</a:t>
            </a:r>
            <a:r>
              <a:rPr lang="fr-FR" dirty="0">
                <a:solidFill>
                  <a:prstClr val="black"/>
                </a:solidFill>
              </a:rPr>
              <a:t>sa large épée </a:t>
            </a:r>
            <a:r>
              <a:rPr lang="fr-FR" dirty="0" smtClean="0">
                <a:solidFill>
                  <a:prstClr val="black"/>
                </a:solidFill>
              </a:rPr>
              <a:t>aux  éclairs </a:t>
            </a:r>
            <a:r>
              <a:rPr lang="fr-FR" dirty="0">
                <a:solidFill>
                  <a:prstClr val="black"/>
                </a:solidFill>
              </a:rPr>
              <a:t>meurtriers</a:t>
            </a:r>
            <a:r>
              <a:rPr lang="fr-FR" b="1" dirty="0" smtClean="0">
                <a:solidFill>
                  <a:prstClr val="black"/>
                </a:solidFill>
              </a:rPr>
              <a:t>.]</a:t>
            </a:r>
          </a:p>
          <a:p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4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lvl="0" algn="just"/>
            <a:r>
              <a:rPr lang="fr-FR" b="1" dirty="0">
                <a:solidFill>
                  <a:prstClr val="black"/>
                </a:solidFill>
              </a:rPr>
              <a:t>[Alors qu’</a:t>
            </a:r>
            <a:r>
              <a:rPr lang="fr-FR" dirty="0">
                <a:solidFill>
                  <a:prstClr val="black"/>
                </a:solidFill>
              </a:rPr>
              <a:t>il </a:t>
            </a:r>
            <a:r>
              <a:rPr lang="fr-FR" b="1" dirty="0">
                <a:solidFill>
                  <a:prstClr val="black"/>
                </a:solidFill>
              </a:rPr>
              <a:t>se tenait</a:t>
            </a:r>
            <a:r>
              <a:rPr lang="fr-FR" dirty="0">
                <a:solidFill>
                  <a:prstClr val="black"/>
                </a:solidFill>
              </a:rPr>
              <a:t> debout sur ses grands étriers</a:t>
            </a:r>
            <a:r>
              <a:rPr lang="fr-FR" b="1" dirty="0">
                <a:solidFill>
                  <a:prstClr val="black"/>
                </a:solidFill>
              </a:rPr>
              <a:t>]</a:t>
            </a:r>
            <a:r>
              <a:rPr lang="fr-FR" dirty="0">
                <a:solidFill>
                  <a:prstClr val="black"/>
                </a:solidFill>
              </a:rPr>
              <a:t>, </a:t>
            </a:r>
            <a:r>
              <a:rPr lang="fr-FR" b="1" dirty="0" smtClean="0">
                <a:solidFill>
                  <a:srgbClr val="FF0000"/>
                </a:solidFill>
              </a:rPr>
              <a:t>[</a:t>
            </a:r>
            <a:r>
              <a:rPr lang="fr-FR" dirty="0">
                <a:solidFill>
                  <a:prstClr val="black"/>
                </a:solidFill>
              </a:rPr>
              <a:t>l’invincible empereur </a:t>
            </a:r>
            <a:r>
              <a:rPr lang="fr-FR" b="1" dirty="0">
                <a:solidFill>
                  <a:prstClr val="black"/>
                </a:solidFill>
              </a:rPr>
              <a:t>dont </a:t>
            </a:r>
            <a:r>
              <a:rPr lang="fr-FR" dirty="0">
                <a:solidFill>
                  <a:prstClr val="black"/>
                </a:solidFill>
              </a:rPr>
              <a:t>le regard </a:t>
            </a:r>
            <a:r>
              <a:rPr lang="fr-FR" b="1" dirty="0">
                <a:solidFill>
                  <a:prstClr val="black"/>
                </a:solidFill>
              </a:rPr>
              <a:t>épouvantait</a:t>
            </a:r>
            <a:r>
              <a:rPr lang="fr-FR" dirty="0">
                <a:solidFill>
                  <a:prstClr val="black"/>
                </a:solidFill>
              </a:rPr>
              <a:t> le camp</a:t>
            </a:r>
            <a:r>
              <a:rPr lang="fr-FR" b="1" dirty="0" smtClean="0">
                <a:solidFill>
                  <a:srgbClr val="FF0000"/>
                </a:solidFill>
              </a:rPr>
              <a:t>]</a:t>
            </a:r>
            <a:r>
              <a:rPr lang="fr-FR" dirty="0">
                <a:solidFill>
                  <a:prstClr val="black"/>
                </a:solidFill>
              </a:rPr>
              <a:t> </a:t>
            </a:r>
            <a:r>
              <a:rPr lang="fr-FR" b="1" dirty="0" smtClean="0">
                <a:solidFill>
                  <a:srgbClr val="00B0F0"/>
                </a:solidFill>
              </a:rPr>
              <a:t>[</a:t>
            </a:r>
            <a:r>
              <a:rPr lang="fr-FR" dirty="0" smtClean="0">
                <a:solidFill>
                  <a:srgbClr val="00B0F0"/>
                </a:solidFill>
              </a:rPr>
              <a:t>la</a:t>
            </a:r>
            <a:r>
              <a:rPr lang="fr-FR" b="1" dirty="0" smtClean="0">
                <a:solidFill>
                  <a:srgbClr val="00B0F0"/>
                </a:solidFill>
              </a:rPr>
              <a:t>]</a:t>
            </a:r>
            <a:r>
              <a:rPr lang="fr-FR" b="1" dirty="0" smtClean="0">
                <a:solidFill>
                  <a:srgbClr val="FF0000"/>
                </a:solidFill>
              </a:rPr>
              <a:t>tira</a:t>
            </a:r>
            <a:r>
              <a:rPr lang="fr-FR" dirty="0" smtClean="0">
                <a:solidFill>
                  <a:srgbClr val="FF0000"/>
                </a:solidFill>
              </a:rPr>
              <a:t>.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4802064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lvl="0"/>
            <a:r>
              <a:rPr lang="fr-FR" b="1" dirty="0">
                <a:solidFill>
                  <a:srgbClr val="00B050"/>
                </a:solidFill>
              </a:rPr>
              <a:t>[</a:t>
            </a:r>
            <a:r>
              <a:rPr lang="fr-FR" b="1" dirty="0">
                <a:solidFill>
                  <a:prstClr val="black"/>
                </a:solidFill>
              </a:rPr>
              <a:t>Alors qu’</a:t>
            </a:r>
            <a:r>
              <a:rPr lang="fr-FR" dirty="0">
                <a:solidFill>
                  <a:prstClr val="black"/>
                </a:solidFill>
              </a:rPr>
              <a:t>il </a:t>
            </a:r>
            <a:r>
              <a:rPr lang="fr-FR" b="1" dirty="0">
                <a:solidFill>
                  <a:prstClr val="black"/>
                </a:solidFill>
              </a:rPr>
              <a:t>se tenait</a:t>
            </a:r>
            <a:r>
              <a:rPr lang="fr-FR" dirty="0">
                <a:solidFill>
                  <a:prstClr val="black"/>
                </a:solidFill>
              </a:rPr>
              <a:t> debout sur ses grands </a:t>
            </a:r>
            <a:endParaRPr lang="fr-FR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fr-FR" sz="1400" dirty="0" smtClean="0">
                <a:solidFill>
                  <a:srgbClr val="00B050"/>
                </a:solidFill>
              </a:rPr>
              <a:t>                                                                C.C. temps du verbe tirer</a:t>
            </a:r>
            <a:endParaRPr lang="fr-FR" sz="1400" dirty="0">
              <a:solidFill>
                <a:srgbClr val="00B050"/>
              </a:solidFill>
            </a:endParaRPr>
          </a:p>
          <a:p>
            <a:pPr marL="0" lvl="0" indent="0">
              <a:buNone/>
            </a:pPr>
            <a:r>
              <a:rPr lang="fr-FR" dirty="0" smtClean="0">
                <a:solidFill>
                  <a:prstClr val="black"/>
                </a:solidFill>
              </a:rPr>
              <a:t>    étriers</a:t>
            </a:r>
            <a:r>
              <a:rPr lang="fr-FR" b="1" dirty="0">
                <a:solidFill>
                  <a:srgbClr val="00B050"/>
                </a:solidFill>
              </a:rPr>
              <a:t>]</a:t>
            </a:r>
            <a:r>
              <a:rPr lang="fr-FR" dirty="0">
                <a:solidFill>
                  <a:prstClr val="black"/>
                </a:solidFill>
              </a:rPr>
              <a:t>, </a:t>
            </a:r>
            <a:r>
              <a:rPr lang="fr-FR" b="1" dirty="0" smtClean="0">
                <a:solidFill>
                  <a:srgbClr val="FF0000"/>
                </a:solidFill>
              </a:rPr>
              <a:t>[</a:t>
            </a:r>
            <a:r>
              <a:rPr lang="fr-FR" dirty="0">
                <a:solidFill>
                  <a:prstClr val="black"/>
                </a:solidFill>
              </a:rPr>
              <a:t>l’invincible empereur </a:t>
            </a:r>
            <a:r>
              <a:rPr lang="fr-FR" b="1" dirty="0">
                <a:solidFill>
                  <a:prstClr val="black"/>
                </a:solidFill>
              </a:rPr>
              <a:t>dont </a:t>
            </a:r>
            <a:r>
              <a:rPr lang="fr-FR" dirty="0">
                <a:solidFill>
                  <a:prstClr val="black"/>
                </a:solidFill>
              </a:rPr>
              <a:t>le regard </a:t>
            </a:r>
            <a:endParaRPr lang="fr-FR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fr-FR" sz="1400" b="1" dirty="0">
                <a:solidFill>
                  <a:prstClr val="black"/>
                </a:solidFill>
              </a:rPr>
              <a:t> </a:t>
            </a:r>
            <a:r>
              <a:rPr lang="fr-FR" sz="1400" b="1" dirty="0" smtClean="0">
                <a:solidFill>
                  <a:prstClr val="black"/>
                </a:solidFill>
              </a:rPr>
              <a:t>   </a:t>
            </a:r>
            <a:r>
              <a:rPr lang="fr-FR" sz="1400" b="1" dirty="0" smtClean="0">
                <a:solidFill>
                  <a:srgbClr val="FF0000"/>
                </a:solidFill>
              </a:rPr>
              <a:t>                                                                                                 sujet du verbe tirer</a:t>
            </a:r>
            <a:endParaRPr lang="fr-FR" sz="1400" b="1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fr-FR" b="1" dirty="0">
                <a:solidFill>
                  <a:prstClr val="black"/>
                </a:solidFill>
              </a:rPr>
              <a:t> </a:t>
            </a:r>
            <a:r>
              <a:rPr lang="fr-FR" b="1" dirty="0" smtClean="0">
                <a:solidFill>
                  <a:prstClr val="black"/>
                </a:solidFill>
              </a:rPr>
              <a:t>   épouvantait</a:t>
            </a:r>
            <a:r>
              <a:rPr lang="fr-FR" dirty="0" smtClean="0">
                <a:solidFill>
                  <a:prstClr val="black"/>
                </a:solidFill>
              </a:rPr>
              <a:t> </a:t>
            </a:r>
            <a:r>
              <a:rPr lang="fr-FR" dirty="0">
                <a:solidFill>
                  <a:prstClr val="black"/>
                </a:solidFill>
              </a:rPr>
              <a:t>le camp</a:t>
            </a:r>
            <a:r>
              <a:rPr lang="fr-FR" b="1" dirty="0" smtClean="0">
                <a:solidFill>
                  <a:srgbClr val="FF0000"/>
                </a:solidFill>
              </a:rPr>
              <a:t>]</a:t>
            </a:r>
            <a:r>
              <a:rPr lang="fr-FR" dirty="0">
                <a:solidFill>
                  <a:prstClr val="black"/>
                </a:solidFill>
              </a:rPr>
              <a:t> </a:t>
            </a:r>
            <a:r>
              <a:rPr lang="fr-FR" b="1" dirty="0" smtClean="0">
                <a:solidFill>
                  <a:srgbClr val="FF0000"/>
                </a:solidFill>
              </a:rPr>
              <a:t>tira</a:t>
            </a:r>
            <a:r>
              <a:rPr lang="fr-FR" dirty="0">
                <a:solidFill>
                  <a:prstClr val="black"/>
                </a:solidFill>
              </a:rPr>
              <a:t> </a:t>
            </a:r>
            <a:r>
              <a:rPr lang="fr-FR" b="1" dirty="0">
                <a:solidFill>
                  <a:srgbClr val="00B0F0"/>
                </a:solidFill>
              </a:rPr>
              <a:t>[</a:t>
            </a:r>
            <a:r>
              <a:rPr lang="fr-FR" dirty="0">
                <a:solidFill>
                  <a:prstClr val="black"/>
                </a:solidFill>
              </a:rPr>
              <a:t>sa large épée aux </a:t>
            </a:r>
            <a:endParaRPr lang="fr-FR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fr-FR" dirty="0" smtClean="0">
                <a:solidFill>
                  <a:prstClr val="black"/>
                </a:solidFill>
              </a:rPr>
              <a:t>    éclairs </a:t>
            </a:r>
            <a:r>
              <a:rPr lang="fr-FR" dirty="0">
                <a:solidFill>
                  <a:prstClr val="black"/>
                </a:solidFill>
              </a:rPr>
              <a:t>meurtriers</a:t>
            </a:r>
            <a:r>
              <a:rPr lang="fr-FR" b="1" dirty="0">
                <a:solidFill>
                  <a:prstClr val="black"/>
                </a:solidFill>
              </a:rPr>
              <a:t>.</a:t>
            </a:r>
            <a:r>
              <a:rPr lang="fr-FR" b="1" dirty="0">
                <a:solidFill>
                  <a:srgbClr val="00B0F0"/>
                </a:solidFill>
              </a:rPr>
              <a:t>]</a:t>
            </a:r>
          </a:p>
          <a:p>
            <a:pPr marL="0" indent="0" algn="just">
              <a:buNone/>
            </a:pPr>
            <a:r>
              <a:rPr lang="fr-FR" sz="1400" dirty="0" smtClean="0"/>
              <a:t>                           </a:t>
            </a:r>
            <a:r>
              <a:rPr lang="fr-FR" sz="1400" dirty="0" smtClean="0">
                <a:solidFill>
                  <a:srgbClr val="00B0F0"/>
                </a:solidFill>
              </a:rPr>
              <a:t>C.O.D du verbe tirer</a:t>
            </a:r>
            <a:endParaRPr lang="fr-FR" sz="1400" dirty="0"/>
          </a:p>
        </p:txBody>
      </p:sp>
    </p:spTree>
    <p:extLst>
      <p:ext uri="{BB962C8B-B14F-4D97-AF65-F5344CB8AC3E}">
        <p14:creationId xmlns="" xmlns:p14="http://schemas.microsoft.com/office/powerpoint/2010/main" val="31277332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fr-FR" b="1" dirty="0" smtClean="0">
                <a:solidFill>
                  <a:srgbClr val="00B050"/>
                </a:solidFill>
              </a:rPr>
              <a:t>[</a:t>
            </a:r>
            <a:r>
              <a:rPr lang="fr-FR" b="1" dirty="0">
                <a:solidFill>
                  <a:prstClr val="black"/>
                </a:solidFill>
              </a:rPr>
              <a:t>Alors qu’</a:t>
            </a:r>
            <a:r>
              <a:rPr lang="fr-FR" dirty="0">
                <a:solidFill>
                  <a:prstClr val="black"/>
                </a:solidFill>
              </a:rPr>
              <a:t>il </a:t>
            </a:r>
            <a:r>
              <a:rPr lang="fr-FR" b="1" dirty="0">
                <a:solidFill>
                  <a:prstClr val="black"/>
                </a:solidFill>
              </a:rPr>
              <a:t>se tenait</a:t>
            </a:r>
            <a:r>
              <a:rPr lang="fr-FR" dirty="0">
                <a:solidFill>
                  <a:prstClr val="black"/>
                </a:solidFill>
              </a:rPr>
              <a:t> debout sur ses grands </a:t>
            </a:r>
          </a:p>
          <a:p>
            <a:pPr marL="0" lvl="0" indent="0">
              <a:buNone/>
            </a:pPr>
            <a:r>
              <a:rPr lang="fr-FR" sz="1400" dirty="0" smtClean="0">
                <a:solidFill>
                  <a:srgbClr val="00B050"/>
                </a:solidFill>
              </a:rPr>
              <a:t>                                    C.C. temps du verbe tirer</a:t>
            </a:r>
          </a:p>
          <a:p>
            <a:pPr marL="0" lvl="0" indent="0">
              <a:buNone/>
            </a:pPr>
            <a:r>
              <a:rPr lang="fr-FR" dirty="0">
                <a:solidFill>
                  <a:prstClr val="black"/>
                </a:solidFill>
              </a:rPr>
              <a:t>    étriers</a:t>
            </a:r>
            <a:r>
              <a:rPr lang="fr-FR" b="1" dirty="0" smtClean="0">
                <a:solidFill>
                  <a:srgbClr val="00B050"/>
                </a:solidFill>
              </a:rPr>
              <a:t>]</a:t>
            </a:r>
            <a:r>
              <a:rPr lang="fr-FR" dirty="0">
                <a:solidFill>
                  <a:prstClr val="black"/>
                </a:solidFill>
              </a:rPr>
              <a:t>, </a:t>
            </a:r>
            <a:r>
              <a:rPr lang="fr-FR" b="1" dirty="0" smtClean="0">
                <a:solidFill>
                  <a:srgbClr val="FF0000"/>
                </a:solidFill>
              </a:rPr>
              <a:t>[</a:t>
            </a:r>
            <a:r>
              <a:rPr lang="fr-FR" dirty="0">
                <a:solidFill>
                  <a:prstClr val="black"/>
                </a:solidFill>
              </a:rPr>
              <a:t>l’invincible empereur </a:t>
            </a:r>
            <a:r>
              <a:rPr lang="fr-FR" b="1" dirty="0">
                <a:solidFill>
                  <a:prstClr val="black"/>
                </a:solidFill>
              </a:rPr>
              <a:t>dont </a:t>
            </a:r>
            <a:r>
              <a:rPr lang="fr-FR" dirty="0">
                <a:solidFill>
                  <a:prstClr val="black"/>
                </a:solidFill>
              </a:rPr>
              <a:t>le regard </a:t>
            </a:r>
            <a:r>
              <a:rPr lang="fr-FR" b="1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            </a:t>
            </a:r>
            <a:r>
              <a:rPr lang="fr-FR" sz="1400" b="1" dirty="0" smtClean="0">
                <a:solidFill>
                  <a:srgbClr val="FF0000"/>
                </a:solidFill>
              </a:rPr>
              <a:t>				</a:t>
            </a:r>
            <a:r>
              <a:rPr lang="fr-FR" sz="1400" dirty="0" smtClean="0">
                <a:solidFill>
                  <a:srgbClr val="FF0000"/>
                </a:solidFill>
              </a:rPr>
              <a:t>sujet du verbe tirer</a:t>
            </a:r>
            <a:endParaRPr lang="fr-FR" sz="14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fr-FR" b="1" dirty="0">
                <a:solidFill>
                  <a:prstClr val="black"/>
                </a:solidFill>
              </a:rPr>
              <a:t>    épouvantait</a:t>
            </a:r>
            <a:r>
              <a:rPr lang="fr-FR" dirty="0">
                <a:solidFill>
                  <a:prstClr val="black"/>
                </a:solidFill>
              </a:rPr>
              <a:t> le camp</a:t>
            </a:r>
            <a:r>
              <a:rPr lang="fr-FR" b="1" dirty="0" smtClean="0">
                <a:solidFill>
                  <a:srgbClr val="FF0000"/>
                </a:solidFill>
              </a:rPr>
              <a:t>]</a:t>
            </a:r>
            <a:r>
              <a:rPr lang="fr-FR" dirty="0">
                <a:solidFill>
                  <a:prstClr val="black"/>
                </a:solidFill>
              </a:rPr>
              <a:t> </a:t>
            </a:r>
            <a:r>
              <a:rPr lang="fr-FR" b="1" dirty="0" smtClean="0">
                <a:solidFill>
                  <a:srgbClr val="FF0000"/>
                </a:solidFill>
              </a:rPr>
              <a:t>tira</a:t>
            </a:r>
            <a:r>
              <a:rPr lang="fr-FR" dirty="0">
                <a:solidFill>
                  <a:prstClr val="black"/>
                </a:solidFill>
              </a:rPr>
              <a:t> </a:t>
            </a:r>
            <a:r>
              <a:rPr lang="fr-FR" b="1" dirty="0" smtClean="0">
                <a:solidFill>
                  <a:srgbClr val="00B0F0"/>
                </a:solidFill>
              </a:rPr>
              <a:t>[</a:t>
            </a:r>
            <a:r>
              <a:rPr lang="fr-FR" dirty="0">
                <a:solidFill>
                  <a:prstClr val="black"/>
                </a:solidFill>
              </a:rPr>
              <a:t>sa large épée aux </a:t>
            </a:r>
          </a:p>
          <a:p>
            <a:pPr marL="0" lvl="0" indent="0">
              <a:buNone/>
            </a:pPr>
            <a:r>
              <a:rPr lang="fr-FR" dirty="0">
                <a:solidFill>
                  <a:prstClr val="black"/>
                </a:solidFill>
              </a:rPr>
              <a:t>    éclairs meurtriers</a:t>
            </a:r>
            <a:r>
              <a:rPr lang="fr-FR" b="1" dirty="0">
                <a:solidFill>
                  <a:prstClr val="black"/>
                </a:solidFill>
              </a:rPr>
              <a:t>.</a:t>
            </a:r>
            <a:r>
              <a:rPr lang="fr-FR" b="1" dirty="0" smtClean="0">
                <a:solidFill>
                  <a:srgbClr val="00B0F0"/>
                </a:solidFill>
              </a:rPr>
              <a:t>]</a:t>
            </a:r>
          </a:p>
          <a:p>
            <a:pPr marL="0" indent="0" algn="just">
              <a:buNone/>
            </a:pPr>
            <a:r>
              <a:rPr lang="fr-FR" sz="1500" dirty="0" smtClean="0"/>
              <a:t>                         </a:t>
            </a:r>
            <a:r>
              <a:rPr lang="fr-FR" sz="1400" dirty="0" smtClean="0">
                <a:solidFill>
                  <a:srgbClr val="00B0F0"/>
                </a:solidFill>
              </a:rPr>
              <a:t>C.O.D du verbe tirer</a:t>
            </a:r>
            <a:endParaRPr lang="fr-FR" sz="1400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4075773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fr-FR" sz="1500" b="1" dirty="0" smtClean="0">
                <a:solidFill>
                  <a:srgbClr val="00B050"/>
                </a:solidFill>
              </a:rPr>
              <a:t>                             </a:t>
            </a:r>
            <a:r>
              <a:rPr lang="fr-FR" sz="1500" b="1" dirty="0" err="1" smtClean="0">
                <a:solidFill>
                  <a:srgbClr val="00B050"/>
                </a:solidFill>
              </a:rPr>
              <a:t>Prop</a:t>
            </a:r>
            <a:r>
              <a:rPr lang="fr-FR" sz="1500" b="1" dirty="0" smtClean="0">
                <a:solidFill>
                  <a:srgbClr val="00B050"/>
                </a:solidFill>
              </a:rPr>
              <a:t>. subordonnée</a:t>
            </a:r>
          </a:p>
          <a:p>
            <a:pPr lvl="0"/>
            <a:r>
              <a:rPr lang="fr-FR" b="1" dirty="0" smtClean="0">
                <a:solidFill>
                  <a:srgbClr val="00B050"/>
                </a:solidFill>
              </a:rPr>
              <a:t>[</a:t>
            </a:r>
            <a:r>
              <a:rPr lang="fr-FR" b="1" dirty="0">
                <a:solidFill>
                  <a:prstClr val="black"/>
                </a:solidFill>
              </a:rPr>
              <a:t>Alors qu’</a:t>
            </a:r>
            <a:r>
              <a:rPr lang="fr-FR" dirty="0">
                <a:solidFill>
                  <a:prstClr val="black"/>
                </a:solidFill>
              </a:rPr>
              <a:t>il </a:t>
            </a:r>
            <a:r>
              <a:rPr lang="fr-FR" b="1" dirty="0">
                <a:solidFill>
                  <a:prstClr val="black"/>
                </a:solidFill>
              </a:rPr>
              <a:t>se tenait</a:t>
            </a:r>
            <a:r>
              <a:rPr lang="fr-FR" dirty="0">
                <a:solidFill>
                  <a:prstClr val="black"/>
                </a:solidFill>
              </a:rPr>
              <a:t> debout sur ses grands </a:t>
            </a:r>
          </a:p>
          <a:p>
            <a:pPr marL="0" lvl="0" indent="0">
              <a:buNone/>
            </a:pPr>
            <a:r>
              <a:rPr lang="fr-FR" sz="1400" dirty="0">
                <a:solidFill>
                  <a:srgbClr val="00B050"/>
                </a:solidFill>
              </a:rPr>
              <a:t>      </a:t>
            </a:r>
            <a:r>
              <a:rPr lang="fr-FR" sz="1400" dirty="0" smtClean="0">
                <a:solidFill>
                  <a:srgbClr val="00B050"/>
                </a:solidFill>
              </a:rPr>
              <a:t>                     </a:t>
            </a:r>
            <a:r>
              <a:rPr lang="fr-FR" sz="1400" b="1" dirty="0" smtClean="0">
                <a:solidFill>
                  <a:srgbClr val="00B050"/>
                </a:solidFill>
              </a:rPr>
              <a:t>C.C</a:t>
            </a:r>
            <a:r>
              <a:rPr lang="fr-FR" sz="1400" b="1" dirty="0">
                <a:solidFill>
                  <a:srgbClr val="00B050"/>
                </a:solidFill>
              </a:rPr>
              <a:t>. temps du verbe </a:t>
            </a:r>
            <a:r>
              <a:rPr lang="fr-FR" sz="1400" b="1" dirty="0" smtClean="0">
                <a:solidFill>
                  <a:srgbClr val="00B050"/>
                </a:solidFill>
              </a:rPr>
              <a:t>tirer                                         </a:t>
            </a:r>
          </a:p>
          <a:p>
            <a:pPr marL="0" lvl="0" indent="0">
              <a:buNone/>
            </a:pPr>
            <a:r>
              <a:rPr lang="fr-FR" sz="1400" dirty="0">
                <a:solidFill>
                  <a:srgbClr val="00B050"/>
                </a:solidFill>
              </a:rPr>
              <a:t> </a:t>
            </a:r>
            <a:r>
              <a:rPr lang="fr-FR" sz="1400" dirty="0" smtClean="0">
                <a:solidFill>
                  <a:srgbClr val="00B050"/>
                </a:solidFill>
              </a:rPr>
              <a:t>                                                                                                              </a:t>
            </a:r>
            <a:r>
              <a:rPr lang="fr-FR" sz="1400" b="1" dirty="0" smtClean="0">
                <a:solidFill>
                  <a:srgbClr val="FF0000"/>
                </a:solidFill>
              </a:rPr>
              <a:t>G.N</a:t>
            </a:r>
            <a:r>
              <a:rPr lang="fr-FR" sz="1400" dirty="0" smtClean="0">
                <a:solidFill>
                  <a:srgbClr val="FF0000"/>
                </a:solidFill>
              </a:rPr>
              <a:t>.</a:t>
            </a:r>
            <a:endParaRPr lang="fr-FR" sz="1400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fr-FR" dirty="0">
                <a:solidFill>
                  <a:prstClr val="black"/>
                </a:solidFill>
              </a:rPr>
              <a:t>    étriers</a:t>
            </a:r>
            <a:r>
              <a:rPr lang="fr-FR" b="1" dirty="0">
                <a:solidFill>
                  <a:srgbClr val="00B050"/>
                </a:solidFill>
              </a:rPr>
              <a:t>]</a:t>
            </a:r>
            <a:r>
              <a:rPr lang="fr-FR" dirty="0">
                <a:solidFill>
                  <a:prstClr val="black"/>
                </a:solidFill>
              </a:rPr>
              <a:t>, </a:t>
            </a:r>
            <a:r>
              <a:rPr lang="fr-FR" b="1" dirty="0">
                <a:solidFill>
                  <a:srgbClr val="FF0000"/>
                </a:solidFill>
              </a:rPr>
              <a:t>[</a:t>
            </a:r>
            <a:r>
              <a:rPr lang="fr-FR" dirty="0">
                <a:solidFill>
                  <a:prstClr val="black"/>
                </a:solidFill>
              </a:rPr>
              <a:t>l’invincible </a:t>
            </a:r>
            <a:r>
              <a:rPr lang="fr-FR" u="sng" dirty="0">
                <a:solidFill>
                  <a:srgbClr val="FF0000"/>
                </a:solidFill>
              </a:rPr>
              <a:t>empereur</a:t>
            </a:r>
            <a:r>
              <a:rPr lang="fr-FR" dirty="0">
                <a:solidFill>
                  <a:prstClr val="black"/>
                </a:solidFill>
              </a:rPr>
              <a:t> </a:t>
            </a:r>
            <a:r>
              <a:rPr lang="fr-FR" b="1" dirty="0">
                <a:solidFill>
                  <a:prstClr val="black"/>
                </a:solidFill>
              </a:rPr>
              <a:t>dont </a:t>
            </a:r>
            <a:r>
              <a:rPr lang="fr-FR" dirty="0">
                <a:solidFill>
                  <a:prstClr val="black"/>
                </a:solidFill>
              </a:rPr>
              <a:t>le regard </a:t>
            </a:r>
            <a:r>
              <a:rPr lang="fr-FR" b="1" dirty="0">
                <a:solidFill>
                  <a:srgbClr val="FF0000"/>
                </a:solidFill>
              </a:rPr>
              <a:t>                                                                                                                           				</a:t>
            </a:r>
            <a:r>
              <a:rPr lang="fr-FR" sz="1400" b="1" dirty="0">
                <a:solidFill>
                  <a:srgbClr val="FF0000"/>
                </a:solidFill>
              </a:rPr>
              <a:t>sujet du verbe </a:t>
            </a:r>
            <a:r>
              <a:rPr lang="fr-FR" sz="1400" b="1" dirty="0" smtClean="0">
                <a:solidFill>
                  <a:srgbClr val="FF0000"/>
                </a:solidFill>
              </a:rPr>
              <a:t>tirer</a:t>
            </a:r>
          </a:p>
          <a:p>
            <a:pPr marL="0" lvl="0" indent="0">
              <a:buNone/>
            </a:pPr>
            <a:r>
              <a:rPr lang="fr-FR" sz="1400" b="1" dirty="0" smtClean="0">
                <a:solidFill>
                  <a:srgbClr val="00B0F0"/>
                </a:solidFill>
              </a:rPr>
              <a:t>                                                                                                                                                             G.N</a:t>
            </a:r>
            <a:r>
              <a:rPr lang="fr-FR" sz="1400" b="1" dirty="0">
                <a:solidFill>
                  <a:srgbClr val="00B0F0"/>
                </a:solidFill>
              </a:rPr>
              <a:t>.</a:t>
            </a:r>
            <a:endParaRPr lang="fr-FR" sz="14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fr-FR" b="1" dirty="0">
                <a:solidFill>
                  <a:prstClr val="black"/>
                </a:solidFill>
              </a:rPr>
              <a:t>    épouvantait</a:t>
            </a:r>
            <a:r>
              <a:rPr lang="fr-FR" dirty="0">
                <a:solidFill>
                  <a:prstClr val="black"/>
                </a:solidFill>
              </a:rPr>
              <a:t> le camp</a:t>
            </a:r>
            <a:r>
              <a:rPr lang="fr-FR" b="1" dirty="0">
                <a:solidFill>
                  <a:srgbClr val="FF0000"/>
                </a:solidFill>
              </a:rPr>
              <a:t>]</a:t>
            </a:r>
            <a:r>
              <a:rPr lang="fr-FR" dirty="0">
                <a:solidFill>
                  <a:prstClr val="black"/>
                </a:solidFill>
              </a:rPr>
              <a:t> </a:t>
            </a:r>
            <a:r>
              <a:rPr lang="fr-FR" b="1" dirty="0">
                <a:solidFill>
                  <a:srgbClr val="FF0000"/>
                </a:solidFill>
              </a:rPr>
              <a:t>tira</a:t>
            </a:r>
            <a:r>
              <a:rPr lang="fr-FR" dirty="0">
                <a:solidFill>
                  <a:prstClr val="black"/>
                </a:solidFill>
              </a:rPr>
              <a:t> </a:t>
            </a:r>
            <a:r>
              <a:rPr lang="fr-FR" b="1" dirty="0">
                <a:solidFill>
                  <a:srgbClr val="00B0F0"/>
                </a:solidFill>
              </a:rPr>
              <a:t>[</a:t>
            </a:r>
            <a:r>
              <a:rPr lang="fr-FR" dirty="0">
                <a:solidFill>
                  <a:prstClr val="black"/>
                </a:solidFill>
              </a:rPr>
              <a:t>sa large </a:t>
            </a:r>
            <a:r>
              <a:rPr lang="fr-FR" u="sng" dirty="0">
                <a:solidFill>
                  <a:srgbClr val="FF0000"/>
                </a:solidFill>
              </a:rPr>
              <a:t>épée</a:t>
            </a:r>
            <a:r>
              <a:rPr lang="fr-FR" dirty="0">
                <a:solidFill>
                  <a:prstClr val="black"/>
                </a:solidFill>
              </a:rPr>
              <a:t> aux </a:t>
            </a:r>
          </a:p>
          <a:p>
            <a:pPr marL="0" indent="0">
              <a:buNone/>
            </a:pPr>
            <a:r>
              <a:rPr lang="fr-FR" sz="1500" dirty="0">
                <a:solidFill>
                  <a:prstClr val="black"/>
                </a:solidFill>
              </a:rPr>
              <a:t>  </a:t>
            </a:r>
            <a:r>
              <a:rPr lang="fr-FR" sz="1500" dirty="0" smtClean="0">
                <a:solidFill>
                  <a:prstClr val="black"/>
                </a:solidFill>
              </a:rPr>
              <a:t>                                                                                                                                        </a:t>
            </a:r>
            <a:r>
              <a:rPr lang="fr-FR" sz="1500" b="1" dirty="0">
                <a:solidFill>
                  <a:srgbClr val="00B0F0"/>
                </a:solidFill>
              </a:rPr>
              <a:t>C.O.D du verbe tirer</a:t>
            </a:r>
            <a:endParaRPr lang="fr-FR" sz="15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fr-FR" sz="1400" dirty="0" smtClean="0">
                <a:solidFill>
                  <a:srgbClr val="00B0F0"/>
                </a:solidFill>
              </a:rPr>
              <a:t>           </a:t>
            </a:r>
            <a:endParaRPr lang="fr-FR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fr-FR" dirty="0">
                <a:solidFill>
                  <a:prstClr val="black"/>
                </a:solidFill>
              </a:rPr>
              <a:t> </a:t>
            </a:r>
            <a:r>
              <a:rPr lang="fr-FR" dirty="0" smtClean="0">
                <a:solidFill>
                  <a:prstClr val="black"/>
                </a:solidFill>
              </a:rPr>
              <a:t>   éclairs </a:t>
            </a:r>
            <a:r>
              <a:rPr lang="fr-FR" dirty="0">
                <a:solidFill>
                  <a:prstClr val="black"/>
                </a:solidFill>
              </a:rPr>
              <a:t>meurtriers</a:t>
            </a:r>
            <a:r>
              <a:rPr lang="fr-FR" b="1" dirty="0">
                <a:solidFill>
                  <a:prstClr val="black"/>
                </a:solidFill>
              </a:rPr>
              <a:t>.</a:t>
            </a:r>
            <a:r>
              <a:rPr lang="fr-FR" b="1" dirty="0">
                <a:solidFill>
                  <a:srgbClr val="00B0F0"/>
                </a:solidFill>
              </a:rPr>
              <a:t>]</a:t>
            </a:r>
          </a:p>
          <a:p>
            <a:pPr marL="0" lvl="0" indent="0" algn="just">
              <a:buNone/>
            </a:pPr>
            <a:r>
              <a:rPr lang="fr-FR" dirty="0">
                <a:solidFill>
                  <a:prstClr val="black"/>
                </a:solidFill>
              </a:rPr>
              <a:t>      </a:t>
            </a:r>
            <a:endParaRPr lang="fr-F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2066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fr-FR" dirty="0" smtClean="0"/>
              <a:t>Charlemagne, le grand vainqueur des </a:t>
            </a:r>
            <a:r>
              <a:rPr lang="fr-FR" dirty="0" err="1" smtClean="0"/>
              <a:t>Espagnes</a:t>
            </a:r>
            <a:r>
              <a:rPr lang="fr-FR" dirty="0" smtClean="0"/>
              <a:t>, déclare qu’on fera des chansons dans toutes ces montagnes sur ses guerriers tombés à </a:t>
            </a:r>
            <a:r>
              <a:rPr lang="fr-FR" dirty="0"/>
              <a:t>R</a:t>
            </a:r>
            <a:r>
              <a:rPr lang="fr-FR" dirty="0" smtClean="0"/>
              <a:t>oncevaux devant des paysans.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59545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fr-FR" b="1" dirty="0" smtClean="0">
                <a:solidFill>
                  <a:srgbClr val="FF0000"/>
                </a:solidFill>
              </a:rPr>
              <a:t>[</a:t>
            </a:r>
            <a:r>
              <a:rPr lang="fr-FR" dirty="0" smtClean="0"/>
              <a:t>Charlemagne, le grand vainqueur des</a:t>
            </a:r>
          </a:p>
          <a:p>
            <a:pPr marL="0" indent="0" algn="just">
              <a:buNone/>
            </a:pPr>
            <a:r>
              <a:rPr lang="fr-FR" sz="1400" dirty="0"/>
              <a:t> </a:t>
            </a:r>
            <a:r>
              <a:rPr lang="fr-FR" sz="1400" dirty="0" smtClean="0"/>
              <a:t>                                                         </a:t>
            </a:r>
            <a:r>
              <a:rPr lang="fr-FR" sz="1400" dirty="0" smtClean="0">
                <a:solidFill>
                  <a:srgbClr val="FF0000"/>
                </a:solidFill>
              </a:rPr>
              <a:t>sujet du verbe déclarer</a:t>
            </a:r>
          </a:p>
          <a:p>
            <a:pPr marL="0" indent="0" algn="just">
              <a:buNone/>
            </a:pPr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err="1" smtClean="0"/>
              <a:t>Espagnes</a:t>
            </a:r>
            <a:r>
              <a:rPr lang="fr-FR" dirty="0" smtClean="0"/>
              <a:t>,</a:t>
            </a:r>
            <a:r>
              <a:rPr lang="fr-FR" b="1" dirty="0" smtClean="0">
                <a:solidFill>
                  <a:srgbClr val="FF0000"/>
                </a:solidFill>
              </a:rPr>
              <a:t>]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déclare</a:t>
            </a:r>
            <a:r>
              <a:rPr lang="fr-FR" dirty="0" smtClean="0"/>
              <a:t> </a:t>
            </a:r>
            <a:r>
              <a:rPr lang="fr-FR" b="1" dirty="0" smtClean="0"/>
              <a:t>[qu’</a:t>
            </a:r>
            <a:r>
              <a:rPr lang="fr-FR" dirty="0" smtClean="0"/>
              <a:t>on </a:t>
            </a:r>
            <a:r>
              <a:rPr lang="fr-FR" b="1" dirty="0" smtClean="0"/>
              <a:t>fera</a:t>
            </a:r>
            <a:r>
              <a:rPr lang="fr-FR" dirty="0" smtClean="0"/>
              <a:t> des chansons</a:t>
            </a:r>
          </a:p>
          <a:p>
            <a:pPr marL="0" indent="0" algn="just">
              <a:buNone/>
            </a:pPr>
            <a:r>
              <a:rPr lang="fr-FR" dirty="0" smtClean="0"/>
              <a:t>    dans toutes ces montagnes sur ses guerriers</a:t>
            </a:r>
          </a:p>
          <a:p>
            <a:pPr marL="0" indent="0" algn="just">
              <a:buNone/>
            </a:pPr>
            <a:r>
              <a:rPr lang="fr-FR" dirty="0"/>
              <a:t> </a:t>
            </a:r>
            <a:r>
              <a:rPr lang="fr-FR" dirty="0" smtClean="0"/>
              <a:t>   tombés à Roncevaux devant des paysans.</a:t>
            </a:r>
            <a:r>
              <a:rPr lang="fr-FR" b="1" dirty="0" smtClean="0"/>
              <a:t>]</a:t>
            </a:r>
            <a:endParaRPr lang="fr-FR" b="1" dirty="0"/>
          </a:p>
        </p:txBody>
      </p:sp>
    </p:spTree>
    <p:extLst>
      <p:ext uri="{BB962C8B-B14F-4D97-AF65-F5344CB8AC3E}">
        <p14:creationId xmlns="" xmlns:p14="http://schemas.microsoft.com/office/powerpoint/2010/main" val="3893252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fr-FR" b="1" dirty="0">
                <a:solidFill>
                  <a:srgbClr val="FF0000"/>
                </a:solidFill>
              </a:rPr>
              <a:t>[</a:t>
            </a:r>
            <a:r>
              <a:rPr lang="fr-FR" dirty="0"/>
              <a:t>Charlemagne, le grand vainqueur des </a:t>
            </a:r>
            <a:r>
              <a:rPr lang="fr-FR" dirty="0" err="1"/>
              <a:t>Espagnes</a:t>
            </a:r>
            <a:r>
              <a:rPr lang="fr-FR" dirty="0"/>
              <a:t>,</a:t>
            </a:r>
            <a:r>
              <a:rPr lang="fr-FR" b="1" dirty="0">
                <a:solidFill>
                  <a:srgbClr val="FF0000"/>
                </a:solidFill>
              </a:rPr>
              <a:t>]</a:t>
            </a:r>
          </a:p>
          <a:p>
            <a:pPr marL="0" indent="0" algn="just">
              <a:buNone/>
            </a:pPr>
            <a:r>
              <a:rPr lang="fr-FR" sz="1400" dirty="0">
                <a:solidFill>
                  <a:srgbClr val="FF0000"/>
                </a:solidFill>
              </a:rPr>
              <a:t>                               Sujet du verbe déclarer</a:t>
            </a:r>
          </a:p>
          <a:p>
            <a:pPr marL="0" indent="0" algn="just">
              <a:buNone/>
            </a:pPr>
            <a:r>
              <a:rPr lang="fr-FR" dirty="0">
                <a:solidFill>
                  <a:srgbClr val="FF0000"/>
                </a:solidFill>
              </a:rPr>
              <a:t>     </a:t>
            </a:r>
            <a:r>
              <a:rPr lang="fr-FR" b="1" dirty="0">
                <a:solidFill>
                  <a:srgbClr val="FF0000"/>
                </a:solidFill>
              </a:rPr>
              <a:t>déclare</a:t>
            </a:r>
            <a:r>
              <a:rPr lang="fr-FR" dirty="0"/>
              <a:t> </a:t>
            </a:r>
            <a:r>
              <a:rPr lang="fr-FR" dirty="0" smtClean="0"/>
              <a:t>[</a:t>
            </a:r>
            <a:r>
              <a:rPr lang="fr-FR" b="1" dirty="0" smtClean="0"/>
              <a:t>qu’</a:t>
            </a:r>
            <a:r>
              <a:rPr lang="fr-FR" dirty="0" smtClean="0"/>
              <a:t>on </a:t>
            </a:r>
            <a:r>
              <a:rPr lang="fr-FR" b="1" dirty="0"/>
              <a:t>fera</a:t>
            </a:r>
            <a:r>
              <a:rPr lang="fr-FR" dirty="0"/>
              <a:t> des</a:t>
            </a:r>
          </a:p>
          <a:p>
            <a:pPr marL="0" indent="0" algn="just">
              <a:buNone/>
            </a:pPr>
            <a:r>
              <a:rPr lang="fr-FR" dirty="0"/>
              <a:t>     chansons dans toutes ces</a:t>
            </a:r>
          </a:p>
          <a:p>
            <a:pPr marL="0" indent="0" algn="just">
              <a:buNone/>
            </a:pPr>
            <a:r>
              <a:rPr lang="fr-FR" dirty="0"/>
              <a:t>     montagnes sur ses guerriers</a:t>
            </a:r>
          </a:p>
          <a:p>
            <a:pPr marL="0" indent="0" algn="just">
              <a:buNone/>
            </a:pPr>
            <a:r>
              <a:rPr lang="fr-FR" dirty="0"/>
              <a:t>     tombés à Roncevaux devant</a:t>
            </a:r>
          </a:p>
          <a:p>
            <a:pPr marL="0" indent="0" algn="just">
              <a:buNone/>
            </a:pPr>
            <a:r>
              <a:rPr lang="fr-FR" dirty="0"/>
              <a:t>     des paysans</a:t>
            </a:r>
            <a:r>
              <a:rPr lang="fr-FR" dirty="0" smtClean="0"/>
              <a:t>.]</a:t>
            </a:r>
            <a:endParaRPr lang="fr-FR" dirty="0"/>
          </a:p>
          <a:p>
            <a:pPr algn="just"/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4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fr-FR" b="1" dirty="0" smtClean="0">
                <a:solidFill>
                  <a:srgbClr val="FF0000"/>
                </a:solidFill>
              </a:rPr>
              <a:t>[</a:t>
            </a:r>
            <a:r>
              <a:rPr lang="fr-FR" dirty="0" smtClean="0"/>
              <a:t>Charlemagne, le grand vainqueur des </a:t>
            </a:r>
            <a:r>
              <a:rPr lang="fr-FR" dirty="0" err="1" smtClean="0"/>
              <a:t>Espagnes</a:t>
            </a:r>
            <a:r>
              <a:rPr lang="fr-FR" dirty="0" smtClean="0"/>
              <a:t>,</a:t>
            </a:r>
            <a:r>
              <a:rPr lang="fr-FR" b="1" dirty="0" smtClean="0">
                <a:solidFill>
                  <a:srgbClr val="FF0000"/>
                </a:solidFill>
              </a:rPr>
              <a:t>]</a:t>
            </a:r>
            <a:r>
              <a:rPr lang="fr-FR" dirty="0" smtClean="0"/>
              <a:t>  </a:t>
            </a:r>
            <a:r>
              <a:rPr lang="fr-FR" b="1" dirty="0" smtClean="0">
                <a:solidFill>
                  <a:srgbClr val="00B0F0"/>
                </a:solidFill>
              </a:rPr>
              <a:t>[</a:t>
            </a:r>
            <a:r>
              <a:rPr lang="fr-FR" dirty="0" smtClean="0">
                <a:solidFill>
                  <a:srgbClr val="00B0F0"/>
                </a:solidFill>
              </a:rPr>
              <a:t>le</a:t>
            </a:r>
            <a:r>
              <a:rPr lang="fr-FR" b="1" dirty="0" smtClean="0">
                <a:solidFill>
                  <a:srgbClr val="00B0F0"/>
                </a:solidFill>
              </a:rPr>
              <a:t>]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déclare</a:t>
            </a:r>
            <a:r>
              <a:rPr lang="fr-FR" dirty="0" smtClean="0">
                <a:solidFill>
                  <a:srgbClr val="FF0000"/>
                </a:solidFill>
              </a:rPr>
              <a:t>.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836229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spcBef>
                <a:spcPts val="0"/>
              </a:spcBef>
            </a:pPr>
            <a:r>
              <a:rPr lang="fr-FR" b="1" dirty="0" smtClean="0">
                <a:solidFill>
                  <a:srgbClr val="FF0000"/>
                </a:solidFill>
              </a:rPr>
              <a:t>[</a:t>
            </a:r>
            <a:r>
              <a:rPr lang="fr-FR" dirty="0" smtClean="0"/>
              <a:t>Charlemagne, le grand vainqueur des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fr-FR" sz="1400" dirty="0" smtClean="0"/>
              <a:t>                                                                </a:t>
            </a:r>
            <a:r>
              <a:rPr lang="fr-FR" sz="1400" dirty="0" smtClean="0">
                <a:solidFill>
                  <a:srgbClr val="FF0000"/>
                </a:solidFill>
              </a:rPr>
              <a:t>Sujet du verbe déclarer</a:t>
            </a:r>
            <a:endParaRPr lang="fr-FR" sz="14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fr-FR" dirty="0" smtClean="0"/>
              <a:t>     </a:t>
            </a:r>
            <a:r>
              <a:rPr lang="fr-FR" dirty="0" err="1" smtClean="0"/>
              <a:t>Espagnes</a:t>
            </a:r>
            <a:r>
              <a:rPr lang="fr-FR" dirty="0" smtClean="0"/>
              <a:t>,</a:t>
            </a:r>
            <a:r>
              <a:rPr lang="fr-FR" b="1" dirty="0" smtClean="0">
                <a:solidFill>
                  <a:srgbClr val="FF0000"/>
                </a:solidFill>
              </a:rPr>
              <a:t>] déclare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b="1" dirty="0" smtClean="0">
                <a:solidFill>
                  <a:srgbClr val="00B0F0"/>
                </a:solidFill>
              </a:rPr>
              <a:t>[</a:t>
            </a:r>
            <a:r>
              <a:rPr lang="fr-FR" b="1" dirty="0" smtClean="0"/>
              <a:t>qu’</a:t>
            </a:r>
            <a:r>
              <a:rPr lang="fr-FR" dirty="0" smtClean="0"/>
              <a:t>on </a:t>
            </a:r>
            <a:r>
              <a:rPr lang="fr-FR" b="1" dirty="0" smtClean="0"/>
              <a:t>fera</a:t>
            </a:r>
            <a:r>
              <a:rPr lang="fr-FR" dirty="0" smtClean="0"/>
              <a:t> des chansons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fr-FR" dirty="0"/>
              <a:t> </a:t>
            </a:r>
            <a:r>
              <a:rPr lang="fr-FR" dirty="0" smtClean="0"/>
              <a:t>    dans toutes ces montagnes sur ses guerriers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fr-FR" dirty="0"/>
              <a:t> </a:t>
            </a:r>
            <a:r>
              <a:rPr lang="fr-FR" dirty="0" smtClean="0"/>
              <a:t>    tombés à Roncevaux devant des paysans.</a:t>
            </a:r>
            <a:r>
              <a:rPr lang="fr-FR" b="1" dirty="0" smtClean="0">
                <a:solidFill>
                  <a:srgbClr val="00B0F0"/>
                </a:solidFill>
              </a:rPr>
              <a:t>]</a:t>
            </a:r>
            <a:endParaRPr lang="fr-FR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1400" dirty="0" smtClean="0"/>
              <a:t>                                               </a:t>
            </a:r>
            <a:r>
              <a:rPr lang="fr-FR" sz="1400" dirty="0" smtClean="0">
                <a:solidFill>
                  <a:srgbClr val="00B0F0"/>
                </a:solidFill>
              </a:rPr>
              <a:t>C.O.D. du verbe déclarer</a:t>
            </a:r>
            <a:endParaRPr lang="fr-FR" sz="1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2765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spcBef>
                <a:spcPts val="0"/>
              </a:spcBef>
            </a:pPr>
            <a:r>
              <a:rPr lang="fr-FR" b="1" dirty="0" smtClean="0">
                <a:solidFill>
                  <a:srgbClr val="FF0000"/>
                </a:solidFill>
              </a:rPr>
              <a:t>[</a:t>
            </a:r>
            <a:r>
              <a:rPr lang="fr-FR" dirty="0" smtClean="0"/>
              <a:t>Charlemagne</a:t>
            </a:r>
            <a:r>
              <a:rPr lang="fr-FR" dirty="0"/>
              <a:t>, </a:t>
            </a:r>
            <a:r>
              <a:rPr lang="fr-FR" dirty="0" smtClean="0"/>
              <a:t>le grand vainqueur </a:t>
            </a:r>
            <a:r>
              <a:rPr lang="fr-FR" dirty="0"/>
              <a:t>des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fr-FR" sz="1400" dirty="0"/>
              <a:t>                                                               </a:t>
            </a:r>
            <a:r>
              <a:rPr lang="fr-FR" sz="1400" dirty="0" err="1" smtClean="0">
                <a:solidFill>
                  <a:srgbClr val="FF0000"/>
                </a:solidFill>
              </a:rPr>
              <a:t>G.Sujet</a:t>
            </a:r>
            <a:r>
              <a:rPr lang="fr-FR" sz="1400" dirty="0" smtClean="0">
                <a:solidFill>
                  <a:srgbClr val="FF0000"/>
                </a:solidFill>
              </a:rPr>
              <a:t> </a:t>
            </a:r>
            <a:r>
              <a:rPr lang="fr-FR" sz="1400" dirty="0">
                <a:solidFill>
                  <a:srgbClr val="FF0000"/>
                </a:solidFill>
              </a:rPr>
              <a:t>du verbe </a:t>
            </a:r>
            <a:r>
              <a:rPr lang="fr-FR" sz="1400" dirty="0" smtClean="0">
                <a:solidFill>
                  <a:srgbClr val="FF0000"/>
                </a:solidFill>
              </a:rPr>
              <a:t>déclarer = il</a:t>
            </a:r>
            <a:endParaRPr lang="fr-FR" sz="14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fr-FR" dirty="0"/>
              <a:t>     </a:t>
            </a:r>
            <a:r>
              <a:rPr lang="fr-FR" dirty="0" err="1"/>
              <a:t>Espagnes</a:t>
            </a:r>
            <a:r>
              <a:rPr lang="fr-FR" dirty="0"/>
              <a:t>,</a:t>
            </a:r>
            <a:r>
              <a:rPr lang="fr-FR" b="1" dirty="0">
                <a:solidFill>
                  <a:srgbClr val="FF0000"/>
                </a:solidFill>
              </a:rPr>
              <a:t>] déclare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b="1" dirty="0">
                <a:solidFill>
                  <a:srgbClr val="00B0F0"/>
                </a:solidFill>
              </a:rPr>
              <a:t>[</a:t>
            </a:r>
            <a:r>
              <a:rPr lang="fr-FR" b="1" dirty="0"/>
              <a:t>qu’</a:t>
            </a:r>
            <a:r>
              <a:rPr lang="fr-FR" dirty="0"/>
              <a:t>on </a:t>
            </a:r>
            <a:r>
              <a:rPr lang="fr-FR" b="1" dirty="0"/>
              <a:t>fera</a:t>
            </a:r>
            <a:r>
              <a:rPr lang="fr-FR" dirty="0"/>
              <a:t> des chansons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fr-FR" dirty="0"/>
              <a:t>     dans toutes ces montagnes sur ses guerriers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fr-FR" dirty="0"/>
              <a:t>     tombés </a:t>
            </a:r>
            <a:r>
              <a:rPr lang="fr-FR" dirty="0" smtClean="0"/>
              <a:t>à </a:t>
            </a:r>
            <a:r>
              <a:rPr lang="fr-FR" dirty="0"/>
              <a:t>R</a:t>
            </a:r>
            <a:r>
              <a:rPr lang="fr-FR" dirty="0" smtClean="0"/>
              <a:t>oncevaux devant </a:t>
            </a:r>
            <a:r>
              <a:rPr lang="fr-FR" dirty="0"/>
              <a:t>des paysans.</a:t>
            </a:r>
            <a:r>
              <a:rPr lang="fr-FR" b="1" dirty="0">
                <a:solidFill>
                  <a:srgbClr val="00B0F0"/>
                </a:solidFill>
              </a:rPr>
              <a:t>]</a:t>
            </a:r>
            <a:endParaRPr lang="fr-FR" b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1400" dirty="0"/>
              <a:t>                                               </a:t>
            </a:r>
            <a:r>
              <a:rPr lang="fr-FR" sz="1400" dirty="0" smtClean="0">
                <a:solidFill>
                  <a:srgbClr val="00B0F0"/>
                </a:solidFill>
              </a:rPr>
              <a:t>G.C.O.D. = le </a:t>
            </a:r>
            <a:endParaRPr lang="fr-FR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0951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indent="0" algn="just">
              <a:spcBef>
                <a:spcPts val="0"/>
              </a:spcBef>
              <a:buNone/>
            </a:pPr>
            <a:r>
              <a:rPr lang="fr-FR" b="1" dirty="0" smtClean="0">
                <a:solidFill>
                  <a:srgbClr val="FF0000"/>
                </a:solidFill>
              </a:rPr>
              <a:t>                                </a:t>
            </a:r>
            <a:r>
              <a:rPr lang="fr-FR" sz="1400" b="1" dirty="0" smtClean="0">
                <a:solidFill>
                  <a:srgbClr val="FF0000"/>
                </a:solidFill>
              </a:rPr>
              <a:t>G.N.</a:t>
            </a:r>
            <a:endParaRPr lang="fr-FR" b="1" dirty="0" smtClean="0">
              <a:solidFill>
                <a:srgbClr val="FF000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fr-FR" b="1" dirty="0" smtClean="0">
                <a:solidFill>
                  <a:srgbClr val="FF0000"/>
                </a:solidFill>
              </a:rPr>
              <a:t>[</a:t>
            </a:r>
            <a:r>
              <a:rPr lang="fr-FR" u="sng" dirty="0" smtClean="0">
                <a:solidFill>
                  <a:srgbClr val="FF0000"/>
                </a:solidFill>
              </a:rPr>
              <a:t>Charlemagne</a:t>
            </a:r>
            <a:r>
              <a:rPr lang="fr-FR" dirty="0"/>
              <a:t>, </a:t>
            </a:r>
            <a:r>
              <a:rPr lang="fr-FR" dirty="0" smtClean="0"/>
              <a:t>le grand vainqueur </a:t>
            </a:r>
            <a:r>
              <a:rPr lang="fr-FR" dirty="0"/>
              <a:t>des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fr-FR" sz="1400" dirty="0"/>
              <a:t>                                                                </a:t>
            </a:r>
            <a:r>
              <a:rPr lang="fr-FR" sz="1400" b="1" dirty="0">
                <a:solidFill>
                  <a:srgbClr val="FF0000"/>
                </a:solidFill>
              </a:rPr>
              <a:t>Sujet du verbe déclarer</a:t>
            </a:r>
            <a:endParaRPr lang="fr-FR" sz="1400" b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fr-FR" dirty="0"/>
              <a:t>     </a:t>
            </a:r>
            <a:r>
              <a:rPr lang="fr-FR" dirty="0" err="1"/>
              <a:t>Espagnes</a:t>
            </a:r>
            <a:r>
              <a:rPr lang="fr-FR" dirty="0"/>
              <a:t>,</a:t>
            </a:r>
            <a:r>
              <a:rPr lang="fr-FR" b="1" dirty="0">
                <a:solidFill>
                  <a:srgbClr val="FF0000"/>
                </a:solidFill>
              </a:rPr>
              <a:t>] déclare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b="1" dirty="0">
                <a:solidFill>
                  <a:srgbClr val="00B0F0"/>
                </a:solidFill>
              </a:rPr>
              <a:t>[</a:t>
            </a:r>
            <a:r>
              <a:rPr lang="fr-FR" b="1" dirty="0"/>
              <a:t>qu’</a:t>
            </a:r>
            <a:r>
              <a:rPr lang="fr-FR" dirty="0"/>
              <a:t>on </a:t>
            </a:r>
            <a:r>
              <a:rPr lang="fr-FR" b="1" dirty="0"/>
              <a:t>fera</a:t>
            </a:r>
            <a:r>
              <a:rPr lang="fr-FR" dirty="0"/>
              <a:t> des chansons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fr-FR" dirty="0"/>
              <a:t>     dans toutes ces montagnes sur ses </a:t>
            </a:r>
            <a:r>
              <a:rPr lang="fr-FR" dirty="0" smtClean="0"/>
              <a:t>guerriers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fr-FR" sz="1400" dirty="0">
                <a:solidFill>
                  <a:srgbClr val="00B0F0"/>
                </a:solidFill>
              </a:rPr>
              <a:t> </a:t>
            </a:r>
            <a:r>
              <a:rPr lang="fr-FR" sz="1400" dirty="0" smtClean="0">
                <a:solidFill>
                  <a:srgbClr val="00B0F0"/>
                </a:solidFill>
              </a:rPr>
              <a:t>                                              </a:t>
            </a:r>
            <a:r>
              <a:rPr lang="fr-FR" sz="1400" b="1" dirty="0" err="1" smtClean="0">
                <a:solidFill>
                  <a:srgbClr val="00B0F0"/>
                </a:solidFill>
              </a:rPr>
              <a:t>Prop</a:t>
            </a:r>
            <a:r>
              <a:rPr lang="fr-FR" sz="1400" b="1" dirty="0" smtClean="0">
                <a:solidFill>
                  <a:srgbClr val="00B0F0"/>
                </a:solidFill>
              </a:rPr>
              <a:t>. subordonnée</a:t>
            </a:r>
            <a:endParaRPr lang="fr-FR" sz="1400" b="1" dirty="0">
              <a:solidFill>
                <a:srgbClr val="00B0F0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fr-FR" dirty="0"/>
              <a:t>     tombés </a:t>
            </a:r>
            <a:r>
              <a:rPr lang="fr-FR" dirty="0" smtClean="0"/>
              <a:t>à Roncevaux devant </a:t>
            </a:r>
            <a:r>
              <a:rPr lang="fr-FR" dirty="0"/>
              <a:t>des paysans.</a:t>
            </a:r>
            <a:r>
              <a:rPr lang="fr-FR" b="1" dirty="0">
                <a:solidFill>
                  <a:srgbClr val="00B0F0"/>
                </a:solidFill>
              </a:rPr>
              <a:t>]</a:t>
            </a:r>
            <a:endParaRPr lang="fr-FR" b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1400" dirty="0"/>
              <a:t>                                               </a:t>
            </a:r>
            <a:r>
              <a:rPr lang="fr-FR" sz="1400" b="1" dirty="0">
                <a:solidFill>
                  <a:srgbClr val="00B0F0"/>
                </a:solidFill>
              </a:rPr>
              <a:t>C.O.D. du verbe déclarer</a:t>
            </a:r>
            <a:endParaRPr lang="fr-FR" b="1" dirty="0">
              <a:solidFill>
                <a:srgbClr val="FF0000"/>
              </a:solidFill>
            </a:endParaRPr>
          </a:p>
          <a:p>
            <a:pPr algn="just">
              <a:spcBef>
                <a:spcPts val="0"/>
              </a:spcBef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3777368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1486</Words>
  <Application>Microsoft Office PowerPoint</Application>
  <PresentationFormat>Affichage à l'écran (4:3)</PresentationFormat>
  <Paragraphs>174</Paragraphs>
  <Slides>36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36</vt:i4>
      </vt:variant>
    </vt:vector>
  </HeadingPairs>
  <TitlesOfParts>
    <vt:vector size="37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  <vt:lpstr>Diapositive 33</vt:lpstr>
      <vt:lpstr>Diapositive 34</vt:lpstr>
      <vt:lpstr>Diapositive 35</vt:lpstr>
      <vt:lpstr>Diapositive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Anne</dc:creator>
  <cp:lastModifiedBy>Anne</cp:lastModifiedBy>
  <cp:revision>55</cp:revision>
  <cp:lastPrinted>2011-03-31T13:09:43Z</cp:lastPrinted>
  <dcterms:created xsi:type="dcterms:W3CDTF">2011-03-31T12:14:29Z</dcterms:created>
  <dcterms:modified xsi:type="dcterms:W3CDTF">2020-04-08T12:15:40Z</dcterms:modified>
</cp:coreProperties>
</file>